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4"/>
    <p:sldMasterId id="2147484131" r:id="rId5"/>
    <p:sldMasterId id="2147484134" r:id="rId6"/>
    <p:sldMasterId id="2147484137" r:id="rId7"/>
    <p:sldMasterId id="2147484140" r:id="rId8"/>
    <p:sldMasterId id="2147484125" r:id="rId9"/>
    <p:sldMasterId id="2147484156" r:id="rId10"/>
    <p:sldMasterId id="2147484168" r:id="rId11"/>
    <p:sldMasterId id="2147484181" r:id="rId12"/>
    <p:sldMasterId id="2147484193" r:id="rId13"/>
  </p:sldMasterIdLst>
  <p:notesMasterIdLst>
    <p:notesMasterId r:id="rId47"/>
  </p:notesMasterIdLst>
  <p:handoutMasterIdLst>
    <p:handoutMasterId r:id="rId48"/>
  </p:handoutMasterIdLst>
  <p:sldIdLst>
    <p:sldId id="1111" r:id="rId14"/>
    <p:sldId id="2969" r:id="rId15"/>
    <p:sldId id="2994" r:id="rId16"/>
    <p:sldId id="663" r:id="rId17"/>
    <p:sldId id="2961" r:id="rId18"/>
    <p:sldId id="2967" r:id="rId19"/>
    <p:sldId id="2962" r:id="rId20"/>
    <p:sldId id="2963" r:id="rId21"/>
    <p:sldId id="2968" r:id="rId22"/>
    <p:sldId id="2964" r:id="rId23"/>
    <p:sldId id="281" r:id="rId24"/>
    <p:sldId id="2995" r:id="rId25"/>
    <p:sldId id="545" r:id="rId26"/>
    <p:sldId id="2996" r:id="rId27"/>
    <p:sldId id="2971" r:id="rId28"/>
    <p:sldId id="2993" r:id="rId29"/>
    <p:sldId id="2976" r:id="rId30"/>
    <p:sldId id="2997" r:id="rId31"/>
    <p:sldId id="680" r:id="rId32"/>
    <p:sldId id="2958" r:id="rId33"/>
    <p:sldId id="681" r:id="rId34"/>
    <p:sldId id="2973" r:id="rId35"/>
    <p:sldId id="2998" r:id="rId36"/>
    <p:sldId id="682" r:id="rId37"/>
    <p:sldId id="683" r:id="rId38"/>
    <p:sldId id="684" r:id="rId39"/>
    <p:sldId id="354" r:id="rId40"/>
    <p:sldId id="3049" r:id="rId41"/>
    <p:sldId id="2999" r:id="rId42"/>
    <p:sldId id="2959" r:id="rId43"/>
    <p:sldId id="2977" r:id="rId44"/>
    <p:sldId id="3050" r:id="rId45"/>
    <p:sldId id="694" r:id="rId46"/>
  </p:sldIdLst>
  <p:sldSz cx="12192000" cy="6858000"/>
  <p:notesSz cx="6797675" cy="9872663"/>
  <p:defaultTextStyle>
    <a:lvl1pPr algn="ctr" defTabSz="405318">
      <a:defRPr sz="2500">
        <a:latin typeface="+mn-lt"/>
        <a:ea typeface="+mn-ea"/>
        <a:cs typeface="+mn-cs"/>
        <a:sym typeface="Helvetica Light"/>
      </a:defRPr>
    </a:lvl1pPr>
    <a:lvl2pPr indent="158603" algn="ctr" defTabSz="405318">
      <a:defRPr sz="2500">
        <a:latin typeface="+mn-lt"/>
        <a:ea typeface="+mn-ea"/>
        <a:cs typeface="+mn-cs"/>
        <a:sym typeface="Helvetica Light"/>
      </a:defRPr>
    </a:lvl2pPr>
    <a:lvl3pPr indent="317205" algn="ctr" defTabSz="405318">
      <a:defRPr sz="2500">
        <a:latin typeface="+mn-lt"/>
        <a:ea typeface="+mn-ea"/>
        <a:cs typeface="+mn-cs"/>
        <a:sym typeface="Helvetica Light"/>
      </a:defRPr>
    </a:lvl3pPr>
    <a:lvl4pPr indent="475808" algn="ctr" defTabSz="405318">
      <a:defRPr sz="2500">
        <a:latin typeface="+mn-lt"/>
        <a:ea typeface="+mn-ea"/>
        <a:cs typeface="+mn-cs"/>
        <a:sym typeface="Helvetica Light"/>
      </a:defRPr>
    </a:lvl4pPr>
    <a:lvl5pPr indent="634411" algn="ctr" defTabSz="405318">
      <a:defRPr sz="2500">
        <a:latin typeface="+mn-lt"/>
        <a:ea typeface="+mn-ea"/>
        <a:cs typeface="+mn-cs"/>
        <a:sym typeface="Helvetica Light"/>
      </a:defRPr>
    </a:lvl5pPr>
    <a:lvl6pPr indent="793013" algn="ctr" defTabSz="405318">
      <a:defRPr sz="2500">
        <a:latin typeface="+mn-lt"/>
        <a:ea typeface="+mn-ea"/>
        <a:cs typeface="+mn-cs"/>
        <a:sym typeface="Helvetica Light"/>
      </a:defRPr>
    </a:lvl6pPr>
    <a:lvl7pPr indent="951616" algn="ctr" defTabSz="405318">
      <a:defRPr sz="2500">
        <a:latin typeface="+mn-lt"/>
        <a:ea typeface="+mn-ea"/>
        <a:cs typeface="+mn-cs"/>
        <a:sym typeface="Helvetica Light"/>
      </a:defRPr>
    </a:lvl7pPr>
    <a:lvl8pPr indent="1110219" algn="ctr" defTabSz="405318">
      <a:defRPr sz="2500">
        <a:latin typeface="+mn-lt"/>
        <a:ea typeface="+mn-ea"/>
        <a:cs typeface="+mn-cs"/>
        <a:sym typeface="Helvetica Light"/>
      </a:defRPr>
    </a:lvl8pPr>
    <a:lvl9pPr indent="1268821" algn="ctr" defTabSz="405318">
      <a:defRPr sz="2500">
        <a:latin typeface="+mn-lt"/>
        <a:ea typeface="+mn-ea"/>
        <a:cs typeface="+mn-cs"/>
        <a:sym typeface="Helvetica Light"/>
      </a:defRPr>
    </a:lvl9pPr>
  </p:defaultTextStyle>
  <p:extLst>
    <p:ext uri="{EFAFB233-063F-42B5-8137-9DF3F51BA10A}">
      <p15:sldGuideLst xmlns:p15="http://schemas.microsoft.com/office/powerpoint/2012/main">
        <p15:guide id="2" pos="1572" userDrawn="1">
          <p15:clr>
            <a:srgbClr val="A4A3A4"/>
          </p15:clr>
        </p15:guide>
        <p15:guide id="3" orient="horz" pos="663" userDrawn="1">
          <p15:clr>
            <a:srgbClr val="A4A3A4"/>
          </p15:clr>
        </p15:guide>
        <p15:guide id="4" pos="393" userDrawn="1">
          <p15:clr>
            <a:srgbClr val="A4A3A4"/>
          </p15:clr>
        </p15:guide>
        <p15:guide id="5" orient="horz" pos="482" userDrawn="1">
          <p15:clr>
            <a:srgbClr val="A4A3A4"/>
          </p15:clr>
        </p15:guide>
        <p15:guide id="6" pos="7378" userDrawn="1">
          <p15:clr>
            <a:srgbClr val="A4A3A4"/>
          </p15:clr>
        </p15:guide>
        <p15:guide id="7" pos="606" userDrawn="1">
          <p15:clr>
            <a:srgbClr val="A4A3A4"/>
          </p15:clr>
        </p15:guide>
        <p15:guide id="8" pos="3840" userDrawn="1">
          <p15:clr>
            <a:srgbClr val="A4A3A4"/>
          </p15:clr>
        </p15:guide>
        <p15:guide id="9"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esla Palanee" initials="TP" lastIdx="33" clrIdx="6">
    <p:extLst>
      <p:ext uri="{19B8F6BF-5375-455C-9EA6-DF929625EA0E}">
        <p15:presenceInfo xmlns:p15="http://schemas.microsoft.com/office/powerpoint/2012/main" userId="S-1-5-21-3863489222-3862667314-3109721810-23817" providerId="AD"/>
      </p:ext>
    </p:extLst>
  </p:cmAuthor>
  <p:cmAuthor id="1" name="Sinead Delany-Moretlwe" initials="SD" lastIdx="59" clrIdx="0"/>
  <p:cmAuthor id="8" name="Saiqa Mullick" initials="SM" lastIdx="65" clrIdx="7">
    <p:extLst>
      <p:ext uri="{19B8F6BF-5375-455C-9EA6-DF929625EA0E}">
        <p15:presenceInfo xmlns:p15="http://schemas.microsoft.com/office/powerpoint/2012/main" userId="S-1-5-21-3863489222-3862667314-3109721810-37673" providerId="AD"/>
      </p:ext>
    </p:extLst>
  </p:cmAuthor>
  <p:cmAuthor id="2" name="Holly Fee" initials="HF" lastIdx="23" clrIdx="1"/>
  <p:cmAuthor id="9" name="Gloria Maimela" initials="GM" lastIdx="31" clrIdx="8">
    <p:extLst>
      <p:ext uri="{19B8F6BF-5375-455C-9EA6-DF929625EA0E}">
        <p15:presenceInfo xmlns:p15="http://schemas.microsoft.com/office/powerpoint/2012/main" userId="S::gkgosana@wrhi.ac.za::f2c17b0c-bf4f-4650-985a-8b4cb6de4329" providerId="AD"/>
      </p:ext>
    </p:extLst>
  </p:cmAuthor>
  <p:cmAuthor id="3" name="Elmari Briedenhann" initials="EB" lastIdx="10" clrIdx="2"/>
  <p:cmAuthor id="4" name="Luyanda Zwane" initials="LZ" lastIdx="8" clrIdx="3"/>
  <p:cmAuthor id="5" name="Naomi Hill" initials="NH" lastIdx="86" clrIdx="4">
    <p:extLst>
      <p:ext uri="{19B8F6BF-5375-455C-9EA6-DF929625EA0E}">
        <p15:presenceInfo xmlns:p15="http://schemas.microsoft.com/office/powerpoint/2012/main" userId="S-1-5-21-3863489222-3862667314-3109721810-40830" providerId="AD"/>
      </p:ext>
    </p:extLst>
  </p:cmAuthor>
  <p:cmAuthor id="6" name="Luyanda Zwane" initials="LZ [2]" lastIdx="8" clrIdx="5">
    <p:extLst>
      <p:ext uri="{19B8F6BF-5375-455C-9EA6-DF929625EA0E}">
        <p15:presenceInfo xmlns:p15="http://schemas.microsoft.com/office/powerpoint/2012/main" userId="S::Luzwane@wrhi.ac.za::09b8ae87-05b1-4ec6-bf3b-0abfb9e106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840"/>
    <a:srgbClr val="031F33"/>
    <a:srgbClr val="45B2B8"/>
    <a:srgbClr val="1B939B"/>
    <a:srgbClr val="35545B"/>
    <a:srgbClr val="2F5496"/>
    <a:srgbClr val="278CCC"/>
    <a:srgbClr val="ED7D31"/>
    <a:srgbClr val="A6B4B7"/>
    <a:srgbClr val="9B1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autoAdjust="0"/>
    <p:restoredTop sz="90726" autoAdjust="0"/>
  </p:normalViewPr>
  <p:slideViewPr>
    <p:cSldViewPr snapToGrid="0" snapToObjects="1" showGuides="1">
      <p:cViewPr varScale="1">
        <p:scale>
          <a:sx n="104" d="100"/>
          <a:sy n="104" d="100"/>
        </p:scale>
        <p:origin x="1308" y="84"/>
      </p:cViewPr>
      <p:guideLst>
        <p:guide pos="1572"/>
        <p:guide orient="horz" pos="663"/>
        <p:guide pos="393"/>
        <p:guide orient="horz" pos="482"/>
        <p:guide pos="7378"/>
        <p:guide pos="606"/>
        <p:guide pos="3840"/>
        <p:guide orient="horz" pos="1071"/>
      </p:guideLst>
    </p:cSldViewPr>
  </p:slideViewPr>
  <p:notesTextViewPr>
    <p:cViewPr>
      <p:scale>
        <a:sx n="100" d="100"/>
        <a:sy n="100" d="100"/>
      </p:scale>
      <p:origin x="0" y="0"/>
    </p:cViewPr>
  </p:notesTextViewPr>
  <p:sorterViewPr>
    <p:cViewPr varScale="1">
      <p:scale>
        <a:sx n="1" d="1"/>
        <a:sy n="1" d="1"/>
      </p:scale>
      <p:origin x="0" y="-7627"/>
    </p:cViewPr>
  </p:sorterViewPr>
  <p:notesViewPr>
    <p:cSldViewPr snapToGrid="0" snapToObjects="1">
      <p:cViewPr varScale="1">
        <p:scale>
          <a:sx n="56" d="100"/>
          <a:sy n="56" d="100"/>
        </p:scale>
        <p:origin x="3300"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phiri\Documents\analysis%20for%20C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Sheet1!$H$12:$H$16</c:f>
              <c:strCache>
                <c:ptCount val="5"/>
                <c:pt idx="0">
                  <c:v>Used</c:v>
                </c:pt>
                <c:pt idx="1">
                  <c:v>Tested Positive</c:v>
                </c:pt>
                <c:pt idx="2">
                  <c:v>Attended confirmatory testing</c:v>
                </c:pt>
                <c:pt idx="3">
                  <c:v>Confirmed Positive</c:v>
                </c:pt>
                <c:pt idx="4">
                  <c:v>Initiated ART</c:v>
                </c:pt>
              </c:strCache>
            </c:strRef>
          </c:cat>
          <c:val>
            <c:numRef>
              <c:f>Sheet1!$K$12:$K$16</c:f>
              <c:numCache>
                <c:formatCode>General</c:formatCode>
                <c:ptCount val="5"/>
                <c:pt idx="0">
                  <c:v>684</c:v>
                </c:pt>
                <c:pt idx="1">
                  <c:v>53</c:v>
                </c:pt>
                <c:pt idx="2">
                  <c:v>36</c:v>
                </c:pt>
                <c:pt idx="3">
                  <c:v>32</c:v>
                </c:pt>
                <c:pt idx="4">
                  <c:v>31</c:v>
                </c:pt>
              </c:numCache>
            </c:numRef>
          </c:val>
          <c:extLst>
            <c:ext xmlns:c16="http://schemas.microsoft.com/office/drawing/2014/chart" uri="{C3380CC4-5D6E-409C-BE32-E72D297353CC}">
              <c16:uniqueId val="{00000000-52AE-406C-BB1D-556D0F5D8D5F}"/>
            </c:ext>
          </c:extLst>
        </c:ser>
        <c:dLbls>
          <c:showLegendKey val="0"/>
          <c:showVal val="0"/>
          <c:showCatName val="0"/>
          <c:showSerName val="0"/>
          <c:showPercent val="0"/>
          <c:showBubbleSize val="0"/>
        </c:dLbls>
        <c:gapWidth val="219"/>
        <c:overlap val="-27"/>
        <c:axId val="107744600"/>
        <c:axId val="107743816"/>
      </c:barChart>
      <c:lineChart>
        <c:grouping val="standard"/>
        <c:varyColors val="0"/>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2.8536583173682874E-2"/>
                  <c:y val="-0.1020781795611442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2AE-406C-BB1D-556D0F5D8D5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Sheet1!$H$12:$H$16</c:f>
              <c:strCache>
                <c:ptCount val="5"/>
                <c:pt idx="0">
                  <c:v>Used</c:v>
                </c:pt>
                <c:pt idx="1">
                  <c:v>Tested Positive</c:v>
                </c:pt>
                <c:pt idx="2">
                  <c:v>Attended confirmatory testing</c:v>
                </c:pt>
                <c:pt idx="3">
                  <c:v>Confirmed Positive</c:v>
                </c:pt>
                <c:pt idx="4">
                  <c:v>Initiated ART</c:v>
                </c:pt>
              </c:strCache>
            </c:strRef>
          </c:cat>
          <c:val>
            <c:numRef>
              <c:f>Sheet1!$L$12:$L$16</c:f>
              <c:numCache>
                <c:formatCode>0%</c:formatCode>
                <c:ptCount val="5"/>
                <c:pt idx="1">
                  <c:v>7.748538011695906E-2</c:v>
                </c:pt>
                <c:pt idx="2">
                  <c:v>0.67924528301886788</c:v>
                </c:pt>
                <c:pt idx="3">
                  <c:v>0.88888888888888884</c:v>
                </c:pt>
                <c:pt idx="4">
                  <c:v>0.96875</c:v>
                </c:pt>
              </c:numCache>
            </c:numRef>
          </c:val>
          <c:smooth val="0"/>
          <c:extLst>
            <c:ext xmlns:c16="http://schemas.microsoft.com/office/drawing/2014/chart" uri="{C3380CC4-5D6E-409C-BE32-E72D297353CC}">
              <c16:uniqueId val="{00000002-52AE-406C-BB1D-556D0F5D8D5F}"/>
            </c:ext>
          </c:extLst>
        </c:ser>
        <c:dLbls>
          <c:showLegendKey val="0"/>
          <c:showVal val="0"/>
          <c:showCatName val="0"/>
          <c:showSerName val="0"/>
          <c:showPercent val="0"/>
          <c:showBubbleSize val="0"/>
        </c:dLbls>
        <c:marker val="1"/>
        <c:smooth val="0"/>
        <c:axId val="107746560"/>
        <c:axId val="107742640"/>
      </c:lineChart>
      <c:catAx>
        <c:axId val="10774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743816"/>
        <c:crosses val="autoZero"/>
        <c:auto val="1"/>
        <c:lblAlgn val="ctr"/>
        <c:lblOffset val="100"/>
        <c:noMultiLvlLbl val="0"/>
      </c:catAx>
      <c:valAx>
        <c:axId val="107743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744600"/>
        <c:crosses val="autoZero"/>
        <c:crossBetween val="between"/>
      </c:valAx>
      <c:valAx>
        <c:axId val="10774264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746560"/>
        <c:crosses val="max"/>
        <c:crossBetween val="between"/>
      </c:valAx>
      <c:catAx>
        <c:axId val="107746560"/>
        <c:scaling>
          <c:orientation val="minMax"/>
        </c:scaling>
        <c:delete val="1"/>
        <c:axPos val="b"/>
        <c:numFmt formatCode="General" sourceLinked="1"/>
        <c:majorTickMark val="out"/>
        <c:minorTickMark val="none"/>
        <c:tickLblPos val="nextTo"/>
        <c:crossAx val="107742640"/>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Sheet1!$H$12:$H$16</c:f>
              <c:strCache>
                <c:ptCount val="5"/>
                <c:pt idx="0">
                  <c:v>Used</c:v>
                </c:pt>
                <c:pt idx="1">
                  <c:v>Tested Positive</c:v>
                </c:pt>
                <c:pt idx="2">
                  <c:v>Attended confirmatory testing</c:v>
                </c:pt>
                <c:pt idx="3">
                  <c:v>Confirmed Positive</c:v>
                </c:pt>
                <c:pt idx="4">
                  <c:v>Initiated ART</c:v>
                </c:pt>
              </c:strCache>
            </c:strRef>
          </c:cat>
          <c:val>
            <c:numRef>
              <c:f>Sheet1!$Q$12:$Q$16</c:f>
              <c:numCache>
                <c:formatCode>General</c:formatCode>
                <c:ptCount val="5"/>
                <c:pt idx="0">
                  <c:v>4931</c:v>
                </c:pt>
                <c:pt idx="1">
                  <c:v>300</c:v>
                </c:pt>
                <c:pt idx="2">
                  <c:v>90</c:v>
                </c:pt>
                <c:pt idx="3">
                  <c:v>81</c:v>
                </c:pt>
                <c:pt idx="4">
                  <c:v>81</c:v>
                </c:pt>
              </c:numCache>
            </c:numRef>
          </c:val>
          <c:extLst>
            <c:ext xmlns:c16="http://schemas.microsoft.com/office/drawing/2014/chart" uri="{C3380CC4-5D6E-409C-BE32-E72D297353CC}">
              <c16:uniqueId val="{00000000-5DCC-4642-AACA-3DCC90023B0F}"/>
            </c:ext>
          </c:extLst>
        </c:ser>
        <c:dLbls>
          <c:showLegendKey val="0"/>
          <c:showVal val="1"/>
          <c:showCatName val="0"/>
          <c:showSerName val="0"/>
          <c:showPercent val="0"/>
          <c:showBubbleSize val="0"/>
        </c:dLbls>
        <c:gapWidth val="219"/>
        <c:overlap val="-27"/>
        <c:axId val="107748128"/>
        <c:axId val="107748520"/>
      </c:barChart>
      <c:lineChart>
        <c:grouping val="standard"/>
        <c:varyColors val="0"/>
        <c:ser>
          <c:idx val="1"/>
          <c:order val="1"/>
          <c:spPr>
            <a:ln w="28575" cap="rnd">
              <a:solidFill>
                <a:srgbClr val="FF0000"/>
              </a:solidFill>
              <a:round/>
            </a:ln>
            <a:effectLst/>
          </c:spPr>
          <c:marker>
            <c:symbol val="circle"/>
            <c:size val="5"/>
            <c:spPr>
              <a:solidFill>
                <a:schemeClr val="accent2"/>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Sheet1!$H$12:$H$16</c:f>
              <c:strCache>
                <c:ptCount val="5"/>
                <c:pt idx="0">
                  <c:v>Used</c:v>
                </c:pt>
                <c:pt idx="1">
                  <c:v>Tested Positive</c:v>
                </c:pt>
                <c:pt idx="2">
                  <c:v>Attended confirmatory testing</c:v>
                </c:pt>
                <c:pt idx="3">
                  <c:v>Confirmed Positive</c:v>
                </c:pt>
                <c:pt idx="4">
                  <c:v>Initiated ART</c:v>
                </c:pt>
              </c:strCache>
            </c:strRef>
          </c:cat>
          <c:val>
            <c:numRef>
              <c:f>Sheet1!$R$12:$R$16</c:f>
              <c:numCache>
                <c:formatCode>0%</c:formatCode>
                <c:ptCount val="5"/>
                <c:pt idx="1">
                  <c:v>6.0839586290813222E-2</c:v>
                </c:pt>
                <c:pt idx="2">
                  <c:v>0.3</c:v>
                </c:pt>
                <c:pt idx="3">
                  <c:v>0.9</c:v>
                </c:pt>
                <c:pt idx="4">
                  <c:v>1</c:v>
                </c:pt>
              </c:numCache>
            </c:numRef>
          </c:val>
          <c:smooth val="0"/>
          <c:extLst>
            <c:ext xmlns:c16="http://schemas.microsoft.com/office/drawing/2014/chart" uri="{C3380CC4-5D6E-409C-BE32-E72D297353CC}">
              <c16:uniqueId val="{00000001-5DCC-4642-AACA-3DCC90023B0F}"/>
            </c:ext>
          </c:extLst>
        </c:ser>
        <c:dLbls>
          <c:showLegendKey val="0"/>
          <c:showVal val="1"/>
          <c:showCatName val="0"/>
          <c:showSerName val="0"/>
          <c:showPercent val="0"/>
          <c:showBubbleSize val="0"/>
        </c:dLbls>
        <c:marker val="1"/>
        <c:smooth val="0"/>
        <c:axId val="107684112"/>
        <c:axId val="107686856"/>
      </c:lineChart>
      <c:catAx>
        <c:axId val="107748128"/>
        <c:scaling>
          <c:orientation val="minMax"/>
        </c:scaling>
        <c:delete val="0"/>
        <c:axPos val="b"/>
        <c:numFmt formatCode="General" sourceLinked="0"/>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ZA" sz="900" b="0" i="0" u="none" strike="noStrike" kern="1200" baseline="0">
                <a:solidFill>
                  <a:schemeClr val="tx1">
                    <a:lumMod val="65000"/>
                    <a:lumOff val="35000"/>
                  </a:schemeClr>
                </a:solidFill>
                <a:latin typeface="+mn-lt"/>
                <a:ea typeface="+mn-ea"/>
                <a:cs typeface="+mn-cs"/>
              </a:defRPr>
            </a:pPr>
            <a:endParaRPr lang="en-US"/>
          </a:p>
        </c:txPr>
        <c:crossAx val="107748520"/>
        <c:crosses val="autoZero"/>
        <c:auto val="0"/>
        <c:lblAlgn val="ctr"/>
        <c:lblOffset val="100"/>
        <c:noMultiLvlLbl val="0"/>
      </c:catAx>
      <c:valAx>
        <c:axId val="107748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748128"/>
        <c:crosses val="autoZero"/>
        <c:crossBetween val="between"/>
      </c:valAx>
      <c:valAx>
        <c:axId val="10768685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684112"/>
        <c:crosses val="max"/>
        <c:crossBetween val="between"/>
      </c:valAx>
      <c:catAx>
        <c:axId val="107684112"/>
        <c:scaling>
          <c:orientation val="minMax"/>
        </c:scaling>
        <c:delete val="1"/>
        <c:axPos val="b"/>
        <c:numFmt formatCode="General" sourceLinked="1"/>
        <c:majorTickMark val="out"/>
        <c:minorTickMark val="none"/>
        <c:tickLblPos val="nextTo"/>
        <c:crossAx val="107686856"/>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9" dt="2019-07-21T17:45:22.752" idx="31">
    <p:pos x="4191" y="2712"/>
    <p:text>Remove the enough now and replace the wording in the bubble</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7F5298-1404-4BB9-A314-19200F487204}" type="doc">
      <dgm:prSet loTypeId="urn:microsoft.com/office/officeart/2005/8/layout/hList2" loCatId="list" qsTypeId="urn:microsoft.com/office/officeart/2005/8/quickstyle/simple4" qsCatId="simple" csTypeId="urn:microsoft.com/office/officeart/2005/8/colors/colorful5" csCatId="colorful" phldr="1"/>
      <dgm:spPr/>
      <dgm:t>
        <a:bodyPr/>
        <a:lstStyle/>
        <a:p>
          <a:endParaRPr lang="en-ZA"/>
        </a:p>
      </dgm:t>
    </dgm:pt>
    <dgm:pt modelId="{676A49A5-5AF5-4B41-A539-9AC38791BF73}">
      <dgm:prSet phldrT="[Text]" custT="1"/>
      <dgm:spPr/>
      <dgm:t>
        <a:bodyPr/>
        <a:lstStyle/>
        <a:p>
          <a:r>
            <a:rPr lang="en-ZA" sz="2400" dirty="0"/>
            <a:t>HIV testing</a:t>
          </a:r>
        </a:p>
      </dgm:t>
    </dgm:pt>
    <dgm:pt modelId="{AE73790C-BF36-4D68-BFB9-8B745286A042}" type="parTrans" cxnId="{942A7399-93AB-4978-8833-99246BDE15A0}">
      <dgm:prSet/>
      <dgm:spPr/>
      <dgm:t>
        <a:bodyPr/>
        <a:lstStyle/>
        <a:p>
          <a:endParaRPr lang="en-ZA"/>
        </a:p>
      </dgm:t>
    </dgm:pt>
    <dgm:pt modelId="{ED055FBA-27CE-4540-A0AD-C593F35A1182}" type="sibTrans" cxnId="{942A7399-93AB-4978-8833-99246BDE15A0}">
      <dgm:prSet/>
      <dgm:spPr/>
      <dgm:t>
        <a:bodyPr/>
        <a:lstStyle/>
        <a:p>
          <a:endParaRPr lang="en-ZA"/>
        </a:p>
      </dgm:t>
    </dgm:pt>
    <dgm:pt modelId="{27232405-29CE-41E0-8BDA-78ADAD458EAA}">
      <dgm:prSet phldrT="[Text]" custT="1"/>
      <dgm:spPr/>
      <dgm:t>
        <a:bodyPr/>
        <a:lstStyle/>
        <a:p>
          <a:pPr marL="171450" lvl="1" indent="-171450" algn="l" defTabSz="711200">
            <a:lnSpc>
              <a:spcPct val="90000"/>
            </a:lnSpc>
            <a:spcBef>
              <a:spcPct val="0"/>
            </a:spcBef>
            <a:spcAft>
              <a:spcPct val="15000"/>
            </a:spcAft>
            <a:buChar char="•"/>
          </a:pPr>
          <a:r>
            <a:rPr lang="en-GB" sz="1600" kern="1200" dirty="0">
              <a:solidFill>
                <a:prstClr val="white"/>
              </a:solidFill>
              <a:latin typeface="Franklin Gothic Book" panose="020B0503020102020204" pitchFamily="34" charset="0"/>
              <a:ea typeface="+mn-ea"/>
              <a:cs typeface="+mn-cs"/>
            </a:rPr>
            <a:t>Influenced by </a:t>
          </a:r>
          <a:r>
            <a:rPr lang="en-GB" sz="1600" b="1" kern="1200" dirty="0">
              <a:solidFill>
                <a:prstClr val="white"/>
              </a:solidFill>
              <a:latin typeface="Franklin Gothic Book" panose="020B0503020102020204" pitchFamily="34" charset="0"/>
              <a:ea typeface="+mn-ea"/>
              <a:cs typeface="+mn-cs"/>
            </a:rPr>
            <a:t>travel time/distance, lack of consistency and co-ordination across services</a:t>
          </a:r>
          <a:r>
            <a:rPr lang="en-GB" sz="1600" kern="1200" dirty="0">
              <a:solidFill>
                <a:prstClr val="white"/>
              </a:solidFill>
              <a:latin typeface="Franklin Gothic Book" panose="020B0503020102020204" pitchFamily="34" charset="0"/>
              <a:ea typeface="+mn-ea"/>
              <a:cs typeface="+mn-cs"/>
            </a:rPr>
            <a:t>, and the </a:t>
          </a:r>
          <a:r>
            <a:rPr lang="en-GB" sz="1600" b="1" kern="1200" dirty="0">
              <a:solidFill>
                <a:prstClr val="white"/>
              </a:solidFill>
              <a:latin typeface="Franklin Gothic Book" panose="020B0503020102020204" pitchFamily="34" charset="0"/>
              <a:ea typeface="+mn-ea"/>
              <a:cs typeface="+mn-cs"/>
            </a:rPr>
            <a:t>limited involvement of the community in the programme planning process</a:t>
          </a:r>
          <a:endParaRPr lang="en-ZA" sz="1600" b="1" kern="1200" dirty="0">
            <a:solidFill>
              <a:prstClr val="white"/>
            </a:solidFill>
            <a:latin typeface="Franklin Gothic Book" panose="020B0503020102020204" pitchFamily="34" charset="0"/>
            <a:ea typeface="+mn-ea"/>
            <a:cs typeface="+mn-cs"/>
          </a:endParaRPr>
        </a:p>
      </dgm:t>
    </dgm:pt>
    <dgm:pt modelId="{0D18ECF5-940B-4C28-9A11-322C0D448A3E}" type="parTrans" cxnId="{B01E464D-9695-4453-B86E-95A7CA58D46E}">
      <dgm:prSet/>
      <dgm:spPr/>
      <dgm:t>
        <a:bodyPr/>
        <a:lstStyle/>
        <a:p>
          <a:endParaRPr lang="en-ZA"/>
        </a:p>
      </dgm:t>
    </dgm:pt>
    <dgm:pt modelId="{D841D140-251B-45AF-9EFF-B15AE995DD0A}" type="sibTrans" cxnId="{B01E464D-9695-4453-B86E-95A7CA58D46E}">
      <dgm:prSet/>
      <dgm:spPr/>
      <dgm:t>
        <a:bodyPr/>
        <a:lstStyle/>
        <a:p>
          <a:endParaRPr lang="en-ZA"/>
        </a:p>
      </dgm:t>
    </dgm:pt>
    <dgm:pt modelId="{A519A77B-E078-4BF2-8BFA-75D55E47E1FB}">
      <dgm:prSet custT="1"/>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GB" sz="1400" kern="1200" dirty="0">
              <a:solidFill>
                <a:prstClr val="white"/>
              </a:solidFill>
              <a:latin typeface="Franklin Gothic Book" panose="020B0503020102020204" pitchFamily="34" charset="0"/>
              <a:ea typeface="+mn-ea"/>
              <a:cs typeface="+mn-cs"/>
            </a:rPr>
            <a:t>Transport costs and distance impeded continuity in HIV care. </a:t>
          </a:r>
          <a:endParaRPr lang="en-US" sz="1400" kern="1200" dirty="0">
            <a:solidFill>
              <a:prstClr val="white"/>
            </a:solidFill>
            <a:latin typeface="Franklin Gothic Book" panose="020B0503020102020204" pitchFamily="34" charset="0"/>
            <a:ea typeface="+mn-ea"/>
            <a:cs typeface="+mn-cs"/>
          </a:endParaRPr>
        </a:p>
      </dgm:t>
    </dgm:pt>
    <dgm:pt modelId="{84B4A7BE-C162-415B-AC6D-CEE179436AF2}" type="parTrans" cxnId="{FE173A0D-A084-42F4-BFFB-4CFEFA03E8FA}">
      <dgm:prSet/>
      <dgm:spPr/>
      <dgm:t>
        <a:bodyPr/>
        <a:lstStyle/>
        <a:p>
          <a:endParaRPr lang="en-ZA"/>
        </a:p>
      </dgm:t>
    </dgm:pt>
    <dgm:pt modelId="{A8B54338-0AA4-4BE7-BCB8-4CF768E72624}" type="sibTrans" cxnId="{FE173A0D-A084-42F4-BFFB-4CFEFA03E8FA}">
      <dgm:prSet/>
      <dgm:spPr/>
      <dgm:t>
        <a:bodyPr/>
        <a:lstStyle/>
        <a:p>
          <a:endParaRPr lang="en-ZA"/>
        </a:p>
      </dgm:t>
    </dgm:pt>
    <dgm:pt modelId="{7FA4946C-E0AC-4D64-9833-ED37D16870DA}">
      <dgm:prSet phldrT="[Text]" custT="1"/>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400" b="1" kern="1200" dirty="0">
              <a:solidFill>
                <a:prstClr val="white"/>
              </a:solidFill>
              <a:latin typeface="Franklin Gothic Book" panose="020B0503020102020204" pitchFamily="34" charset="0"/>
              <a:ea typeface="+mn-ea"/>
              <a:cs typeface="+mn-cs"/>
            </a:rPr>
            <a:t>Housing instability </a:t>
          </a:r>
          <a:r>
            <a:rPr lang="en-US" sz="1400" kern="1200" dirty="0">
              <a:solidFill>
                <a:prstClr val="white"/>
              </a:solidFill>
              <a:latin typeface="Franklin Gothic Book" panose="020B0503020102020204" pitchFamily="34" charset="0"/>
              <a:ea typeface="+mn-ea"/>
              <a:cs typeface="+mn-cs"/>
            </a:rPr>
            <a:t>was a significant predictor of non-adherence to HAART</a:t>
          </a:r>
        </a:p>
      </dgm:t>
    </dgm:pt>
    <dgm:pt modelId="{4B532169-9903-435E-965C-710FD7523884}" type="parTrans" cxnId="{BA399921-E466-4C6D-A07B-A06D9F3044CD}">
      <dgm:prSet/>
      <dgm:spPr/>
      <dgm:t>
        <a:bodyPr/>
        <a:lstStyle/>
        <a:p>
          <a:endParaRPr lang="en-ZA"/>
        </a:p>
      </dgm:t>
    </dgm:pt>
    <dgm:pt modelId="{B5D33207-DA05-4E3E-B837-94F81B5C7CC2}" type="sibTrans" cxnId="{BA399921-E466-4C6D-A07B-A06D9F3044CD}">
      <dgm:prSet/>
      <dgm:spPr/>
      <dgm:t>
        <a:bodyPr/>
        <a:lstStyle/>
        <a:p>
          <a:endParaRPr lang="en-ZA"/>
        </a:p>
      </dgm:t>
    </dgm:pt>
    <dgm:pt modelId="{99666F3F-6DC3-4192-9CC6-BDB333D29F6F}">
      <dgm:prSet phldrT="[Text]" custT="1"/>
      <dgm:spPr/>
      <dgm:t>
        <a:bodyPr/>
        <a:lstStyle/>
        <a:p>
          <a:r>
            <a:rPr lang="en-GB" sz="1600" b="1" dirty="0">
              <a:latin typeface="Franklin Gothic Book" panose="020B0503020102020204" pitchFamily="34" charset="0"/>
            </a:rPr>
            <a:t>Transport costs, distance to health facility, food shortage, patient-related time constraints </a:t>
          </a:r>
          <a:r>
            <a:rPr lang="en-GB" sz="1600" dirty="0">
              <a:latin typeface="Franklin Gothic Book" panose="020B0503020102020204" pitchFamily="34" charset="0"/>
            </a:rPr>
            <a:t>are economic barriers to linkage to care</a:t>
          </a:r>
          <a:endParaRPr lang="en-ZA" sz="1600" dirty="0">
            <a:latin typeface="Franklin Gothic Book" panose="020B0503020102020204" pitchFamily="34" charset="0"/>
          </a:endParaRPr>
        </a:p>
      </dgm:t>
    </dgm:pt>
    <dgm:pt modelId="{CA3C72AE-25B6-4E7F-B483-7B98837B42A6}" type="parTrans" cxnId="{7BAA14CD-DEFA-460F-97F2-F9B61B71B251}">
      <dgm:prSet/>
      <dgm:spPr/>
      <dgm:t>
        <a:bodyPr/>
        <a:lstStyle/>
        <a:p>
          <a:endParaRPr lang="en-ZA"/>
        </a:p>
      </dgm:t>
    </dgm:pt>
    <dgm:pt modelId="{A3BC5465-F7A5-44A9-B642-0432105A2183}" type="sibTrans" cxnId="{7BAA14CD-DEFA-460F-97F2-F9B61B71B251}">
      <dgm:prSet/>
      <dgm:spPr/>
      <dgm:t>
        <a:bodyPr/>
        <a:lstStyle/>
        <a:p>
          <a:endParaRPr lang="en-ZA"/>
        </a:p>
      </dgm:t>
    </dgm:pt>
    <dgm:pt modelId="{C69710A0-3116-40B4-BF11-CB9A85AF2594}">
      <dgm:prSet phldrT="[Text]" custT="1"/>
      <dgm:spPr/>
      <dgm:t>
        <a:bodyPr/>
        <a:lstStyle/>
        <a:p>
          <a:r>
            <a:rPr lang="en-ZA" sz="1600" b="1" dirty="0">
              <a:latin typeface="Franklin Gothic Book" panose="020B0503020102020204" pitchFamily="34" charset="0"/>
            </a:rPr>
            <a:t>Unstable housing </a:t>
          </a:r>
          <a:r>
            <a:rPr lang="en-ZA" sz="1600" dirty="0">
              <a:latin typeface="Franklin Gothic Book" panose="020B0503020102020204" pitchFamily="34" charset="0"/>
            </a:rPr>
            <a:t>associated with poor health service utilisation</a:t>
          </a:r>
        </a:p>
      </dgm:t>
    </dgm:pt>
    <dgm:pt modelId="{BF0A4A53-979B-4FB9-9FD4-25D44BD571C8}" type="parTrans" cxnId="{40842410-01D5-4466-BCA0-C8367B3340C5}">
      <dgm:prSet/>
      <dgm:spPr/>
      <dgm:t>
        <a:bodyPr/>
        <a:lstStyle/>
        <a:p>
          <a:endParaRPr lang="en-ZA"/>
        </a:p>
      </dgm:t>
    </dgm:pt>
    <dgm:pt modelId="{BD1B8151-0942-49E0-9B73-3D0B1A52EFD2}" type="sibTrans" cxnId="{40842410-01D5-4466-BCA0-C8367B3340C5}">
      <dgm:prSet/>
      <dgm:spPr/>
      <dgm:t>
        <a:bodyPr/>
        <a:lstStyle/>
        <a:p>
          <a:endParaRPr lang="en-ZA"/>
        </a:p>
      </dgm:t>
    </dgm:pt>
    <dgm:pt modelId="{3A8FBF10-CA3A-4F65-B163-A254FD294388}">
      <dgm:prSet phldrT="[Text]" custT="1"/>
      <dgm:spPr/>
      <dgm:t>
        <a:bodyPr/>
        <a:lstStyle/>
        <a:p>
          <a:r>
            <a:rPr lang="en-ZA" sz="2400" dirty="0"/>
            <a:t>Viral suppression</a:t>
          </a:r>
        </a:p>
      </dgm:t>
    </dgm:pt>
    <dgm:pt modelId="{3543DA9E-5B50-4221-8566-8CDFAB7F3D48}" type="parTrans" cxnId="{7A2A3DDE-4BDC-4D35-8189-DF82E1CBB9CA}">
      <dgm:prSet/>
      <dgm:spPr/>
      <dgm:t>
        <a:bodyPr/>
        <a:lstStyle/>
        <a:p>
          <a:endParaRPr lang="en-ZA"/>
        </a:p>
      </dgm:t>
    </dgm:pt>
    <dgm:pt modelId="{50EA7484-E639-4CD2-895E-8CEA4DF10819}" type="sibTrans" cxnId="{7A2A3DDE-4BDC-4D35-8189-DF82E1CBB9CA}">
      <dgm:prSet/>
      <dgm:spPr/>
      <dgm:t>
        <a:bodyPr/>
        <a:lstStyle/>
        <a:p>
          <a:endParaRPr lang="en-ZA"/>
        </a:p>
      </dgm:t>
    </dgm:pt>
    <dgm:pt modelId="{5F80C8DD-E867-431E-9566-3FD66CBC859A}">
      <dgm:prSet phldrT="[Text]" custT="1"/>
      <dgm:spPr/>
      <dgm:t>
        <a:bodyPr/>
        <a:lstStyle/>
        <a:p>
          <a:r>
            <a:rPr lang="en-ZA" sz="2400" dirty="0"/>
            <a:t>ART initiation</a:t>
          </a:r>
        </a:p>
      </dgm:t>
    </dgm:pt>
    <dgm:pt modelId="{A047D5FC-279C-44A8-83C7-982054AD0B71}" type="parTrans" cxnId="{9451BEE1-CAD4-41A7-9E17-462AAC8E1FEF}">
      <dgm:prSet/>
      <dgm:spPr/>
      <dgm:t>
        <a:bodyPr/>
        <a:lstStyle/>
        <a:p>
          <a:endParaRPr lang="en-ZA"/>
        </a:p>
      </dgm:t>
    </dgm:pt>
    <dgm:pt modelId="{39D6FB5E-E05D-4152-BD08-A0D1B8147ACA}" type="sibTrans" cxnId="{9451BEE1-CAD4-41A7-9E17-462AAC8E1FEF}">
      <dgm:prSet/>
      <dgm:spPr/>
      <dgm:t>
        <a:bodyPr/>
        <a:lstStyle/>
        <a:p>
          <a:endParaRPr lang="en-ZA"/>
        </a:p>
      </dgm:t>
    </dgm:pt>
    <dgm:pt modelId="{CB9E85D3-9A56-4DA9-8AF9-8D41F7913070}">
      <dgm:prSet custT="1"/>
      <dgm:spPr/>
      <dgm: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400" b="1" kern="1200" dirty="0">
              <a:solidFill>
                <a:prstClr val="white"/>
              </a:solidFill>
              <a:latin typeface="Franklin Gothic Book" panose="020B0503020102020204" pitchFamily="34" charset="0"/>
              <a:ea typeface="+mn-ea"/>
              <a:cs typeface="+mn-cs"/>
            </a:rPr>
            <a:t>Food insecurity </a:t>
          </a:r>
          <a:r>
            <a:rPr lang="en-US" sz="1400" kern="1200" dirty="0">
              <a:solidFill>
                <a:prstClr val="white"/>
              </a:solidFill>
              <a:latin typeface="Franklin Gothic Book" panose="020B0503020102020204" pitchFamily="34" charset="0"/>
              <a:ea typeface="+mn-ea"/>
              <a:cs typeface="+mn-cs"/>
            </a:rPr>
            <a:t>is an important barrier to ART adherence and provision of food can improve adherence</a:t>
          </a:r>
        </a:p>
      </dgm:t>
    </dgm:pt>
    <dgm:pt modelId="{0A57E3B4-563C-4DC5-8911-7DF7BC51C0AE}" type="parTrans" cxnId="{FD962041-67C1-41C7-BEE4-462D4E36FFF5}">
      <dgm:prSet/>
      <dgm:spPr/>
      <dgm:t>
        <a:bodyPr/>
        <a:lstStyle/>
        <a:p>
          <a:endParaRPr lang="en-ZA"/>
        </a:p>
      </dgm:t>
    </dgm:pt>
    <dgm:pt modelId="{AA333499-61D6-4804-8A4D-FE553EC8E559}" type="sibTrans" cxnId="{FD962041-67C1-41C7-BEE4-462D4E36FFF5}">
      <dgm:prSet/>
      <dgm:spPr/>
      <dgm:t>
        <a:bodyPr/>
        <a:lstStyle/>
        <a:p>
          <a:endParaRPr lang="en-ZA"/>
        </a:p>
      </dgm:t>
    </dgm:pt>
    <dgm:pt modelId="{361A9B94-1A90-45F8-971C-0458E7AEE14C}" type="pres">
      <dgm:prSet presAssocID="{E77F5298-1404-4BB9-A314-19200F487204}" presName="linearFlow" presStyleCnt="0">
        <dgm:presLayoutVars>
          <dgm:dir/>
          <dgm:animLvl val="lvl"/>
          <dgm:resizeHandles/>
        </dgm:presLayoutVars>
      </dgm:prSet>
      <dgm:spPr/>
      <dgm:t>
        <a:bodyPr/>
        <a:lstStyle/>
        <a:p>
          <a:endParaRPr lang="en-US"/>
        </a:p>
      </dgm:t>
    </dgm:pt>
    <dgm:pt modelId="{34448345-5FA7-4022-8401-067F17888377}" type="pres">
      <dgm:prSet presAssocID="{676A49A5-5AF5-4B41-A539-9AC38791BF73}" presName="compositeNode" presStyleCnt="0">
        <dgm:presLayoutVars>
          <dgm:bulletEnabled val="1"/>
        </dgm:presLayoutVars>
      </dgm:prSet>
      <dgm:spPr/>
    </dgm:pt>
    <dgm:pt modelId="{19D3C9CE-F131-4140-A74D-A411AF4864D2}" type="pres">
      <dgm:prSet presAssocID="{676A49A5-5AF5-4B41-A539-9AC38791BF73}" presName="image" presStyleLbl="fgImgPlace1" presStyleIdx="0" presStyleCnt="3"/>
      <dgm:spPr>
        <a:blipFill rotWithShape="1">
          <a:blip xmlns:r="http://schemas.openxmlformats.org/officeDocument/2006/relationships" r:embed="rId1"/>
          <a:stretch>
            <a:fillRect/>
          </a:stretch>
        </a:blipFill>
      </dgm:spPr>
    </dgm:pt>
    <dgm:pt modelId="{CEC0A61A-B746-422A-89DE-BF8BA0666A07}" type="pres">
      <dgm:prSet presAssocID="{676A49A5-5AF5-4B41-A539-9AC38791BF73}" presName="childNode" presStyleLbl="node1" presStyleIdx="0" presStyleCnt="3">
        <dgm:presLayoutVars>
          <dgm:bulletEnabled val="1"/>
        </dgm:presLayoutVars>
      </dgm:prSet>
      <dgm:spPr/>
      <dgm:t>
        <a:bodyPr/>
        <a:lstStyle/>
        <a:p>
          <a:endParaRPr lang="en-US"/>
        </a:p>
      </dgm:t>
    </dgm:pt>
    <dgm:pt modelId="{B4385AE7-A68E-41E0-A4E2-AC63F8A9F21D}" type="pres">
      <dgm:prSet presAssocID="{676A49A5-5AF5-4B41-A539-9AC38791BF73}" presName="parentNode" presStyleLbl="revTx" presStyleIdx="0" presStyleCnt="3">
        <dgm:presLayoutVars>
          <dgm:chMax val="0"/>
          <dgm:bulletEnabled val="1"/>
        </dgm:presLayoutVars>
      </dgm:prSet>
      <dgm:spPr/>
      <dgm:t>
        <a:bodyPr/>
        <a:lstStyle/>
        <a:p>
          <a:endParaRPr lang="en-US"/>
        </a:p>
      </dgm:t>
    </dgm:pt>
    <dgm:pt modelId="{5EAE1985-77F3-4051-9FB9-C4C402997010}" type="pres">
      <dgm:prSet presAssocID="{ED055FBA-27CE-4540-A0AD-C593F35A1182}" presName="sibTrans" presStyleCnt="0"/>
      <dgm:spPr/>
    </dgm:pt>
    <dgm:pt modelId="{D873FA61-2164-4BB7-B00E-1CB9F8F9A377}" type="pres">
      <dgm:prSet presAssocID="{5F80C8DD-E867-431E-9566-3FD66CBC859A}" presName="compositeNode" presStyleCnt="0">
        <dgm:presLayoutVars>
          <dgm:bulletEnabled val="1"/>
        </dgm:presLayoutVars>
      </dgm:prSet>
      <dgm:spPr/>
    </dgm:pt>
    <dgm:pt modelId="{3F1C94C4-A1A5-475C-8E19-61ADA4A7D435}" type="pres">
      <dgm:prSet presAssocID="{5F80C8DD-E867-431E-9566-3FD66CBC859A}" presName="image" presStyleLbl="fgImgPlace1" presStyleIdx="1" presStyleCnt="3"/>
      <dgm:spPr>
        <a:blipFill rotWithShape="1">
          <a:blip xmlns:r="http://schemas.openxmlformats.org/officeDocument/2006/relationships" r:embed="rId2"/>
          <a:stretch>
            <a:fillRect/>
          </a:stretch>
        </a:blipFill>
      </dgm:spPr>
    </dgm:pt>
    <dgm:pt modelId="{E67E7BAB-255A-4117-8516-9AB8AFE11801}" type="pres">
      <dgm:prSet presAssocID="{5F80C8DD-E867-431E-9566-3FD66CBC859A}" presName="childNode" presStyleLbl="node1" presStyleIdx="1" presStyleCnt="3">
        <dgm:presLayoutVars>
          <dgm:bulletEnabled val="1"/>
        </dgm:presLayoutVars>
      </dgm:prSet>
      <dgm:spPr/>
      <dgm:t>
        <a:bodyPr/>
        <a:lstStyle/>
        <a:p>
          <a:endParaRPr lang="en-US"/>
        </a:p>
      </dgm:t>
    </dgm:pt>
    <dgm:pt modelId="{4D698416-AA59-43E5-9940-A60A92DD1C82}" type="pres">
      <dgm:prSet presAssocID="{5F80C8DD-E867-431E-9566-3FD66CBC859A}" presName="parentNode" presStyleLbl="revTx" presStyleIdx="1" presStyleCnt="3">
        <dgm:presLayoutVars>
          <dgm:chMax val="0"/>
          <dgm:bulletEnabled val="1"/>
        </dgm:presLayoutVars>
      </dgm:prSet>
      <dgm:spPr/>
      <dgm:t>
        <a:bodyPr/>
        <a:lstStyle/>
        <a:p>
          <a:endParaRPr lang="en-US"/>
        </a:p>
      </dgm:t>
    </dgm:pt>
    <dgm:pt modelId="{D576BA55-05AC-4692-8436-50CFCCD2B1C5}" type="pres">
      <dgm:prSet presAssocID="{39D6FB5E-E05D-4152-BD08-A0D1B8147ACA}" presName="sibTrans" presStyleCnt="0"/>
      <dgm:spPr/>
    </dgm:pt>
    <dgm:pt modelId="{3A267A30-DAC5-4BDB-B090-EC9451091F76}" type="pres">
      <dgm:prSet presAssocID="{3A8FBF10-CA3A-4F65-B163-A254FD294388}" presName="compositeNode" presStyleCnt="0">
        <dgm:presLayoutVars>
          <dgm:bulletEnabled val="1"/>
        </dgm:presLayoutVars>
      </dgm:prSet>
      <dgm:spPr/>
    </dgm:pt>
    <dgm:pt modelId="{F411A039-E840-4AAE-93A9-5CA69AC4527A}" type="pres">
      <dgm:prSet presAssocID="{3A8FBF10-CA3A-4F65-B163-A254FD294388}" presName="image" presStyleLbl="fgImgPlace1" presStyleIdx="2" presStyleCnt="3"/>
      <dgm:spPr>
        <a:blipFill rotWithShape="1">
          <a:blip xmlns:r="http://schemas.openxmlformats.org/officeDocument/2006/relationships" r:embed="rId3"/>
          <a:stretch>
            <a:fillRect/>
          </a:stretch>
        </a:blipFill>
      </dgm:spPr>
    </dgm:pt>
    <dgm:pt modelId="{6DEDA8A6-88F8-4743-BB1E-1B72F8B4E81B}" type="pres">
      <dgm:prSet presAssocID="{3A8FBF10-CA3A-4F65-B163-A254FD294388}" presName="childNode" presStyleLbl="node1" presStyleIdx="2" presStyleCnt="3">
        <dgm:presLayoutVars>
          <dgm:bulletEnabled val="1"/>
        </dgm:presLayoutVars>
      </dgm:prSet>
      <dgm:spPr/>
      <dgm:t>
        <a:bodyPr/>
        <a:lstStyle/>
        <a:p>
          <a:endParaRPr lang="en-US"/>
        </a:p>
      </dgm:t>
    </dgm:pt>
    <dgm:pt modelId="{ACEF15DE-DBF7-41D9-9A74-42B6E34E1A8B}" type="pres">
      <dgm:prSet presAssocID="{3A8FBF10-CA3A-4F65-B163-A254FD294388}" presName="parentNode" presStyleLbl="revTx" presStyleIdx="2" presStyleCnt="3">
        <dgm:presLayoutVars>
          <dgm:chMax val="0"/>
          <dgm:bulletEnabled val="1"/>
        </dgm:presLayoutVars>
      </dgm:prSet>
      <dgm:spPr/>
      <dgm:t>
        <a:bodyPr/>
        <a:lstStyle/>
        <a:p>
          <a:endParaRPr lang="en-US"/>
        </a:p>
      </dgm:t>
    </dgm:pt>
  </dgm:ptLst>
  <dgm:cxnLst>
    <dgm:cxn modelId="{947725E0-56C8-4D2E-BB45-4D062E0F0C56}" type="presOf" srcId="{A519A77B-E078-4BF2-8BFA-75D55E47E1FB}" destId="{6DEDA8A6-88F8-4743-BB1E-1B72F8B4E81B}" srcOrd="0" destOrd="1" presId="urn:microsoft.com/office/officeart/2005/8/layout/hList2"/>
    <dgm:cxn modelId="{90AC6AF8-5DBD-4FDD-93E0-B5129E8101FB}" type="presOf" srcId="{C69710A0-3116-40B4-BF11-CB9A85AF2594}" destId="{CEC0A61A-B746-422A-89DE-BF8BA0666A07}" srcOrd="0" destOrd="1" presId="urn:microsoft.com/office/officeart/2005/8/layout/hList2"/>
    <dgm:cxn modelId="{40842410-01D5-4466-BCA0-C8367B3340C5}" srcId="{676A49A5-5AF5-4B41-A539-9AC38791BF73}" destId="{C69710A0-3116-40B4-BF11-CB9A85AF2594}" srcOrd="1" destOrd="0" parTransId="{BF0A4A53-979B-4FB9-9FD4-25D44BD571C8}" sibTransId="{BD1B8151-0942-49E0-9B73-3D0B1A52EFD2}"/>
    <dgm:cxn modelId="{A47C9A09-2B8E-4C84-B43A-7EFAD954AEB2}" type="presOf" srcId="{5F80C8DD-E867-431E-9566-3FD66CBC859A}" destId="{4D698416-AA59-43E5-9940-A60A92DD1C82}" srcOrd="0" destOrd="0" presId="urn:microsoft.com/office/officeart/2005/8/layout/hList2"/>
    <dgm:cxn modelId="{1CB8A24F-BCD9-4FE2-9B3F-D70D67237103}" type="presOf" srcId="{27232405-29CE-41E0-8BDA-78ADAD458EAA}" destId="{E67E7BAB-255A-4117-8516-9AB8AFE11801}" srcOrd="0" destOrd="0" presId="urn:microsoft.com/office/officeart/2005/8/layout/hList2"/>
    <dgm:cxn modelId="{3DAEDDCC-2FFD-4910-BBC9-7AD05A810DB1}" type="presOf" srcId="{3A8FBF10-CA3A-4F65-B163-A254FD294388}" destId="{ACEF15DE-DBF7-41D9-9A74-42B6E34E1A8B}" srcOrd="0" destOrd="0" presId="urn:microsoft.com/office/officeart/2005/8/layout/hList2"/>
    <dgm:cxn modelId="{3994DDEA-801A-408C-BA53-92E750A0176A}" type="presOf" srcId="{676A49A5-5AF5-4B41-A539-9AC38791BF73}" destId="{B4385AE7-A68E-41E0-A4E2-AC63F8A9F21D}" srcOrd="0" destOrd="0" presId="urn:microsoft.com/office/officeart/2005/8/layout/hList2"/>
    <dgm:cxn modelId="{BA399921-E466-4C6D-A07B-A06D9F3044CD}" srcId="{3A8FBF10-CA3A-4F65-B163-A254FD294388}" destId="{7FA4946C-E0AC-4D64-9833-ED37D16870DA}" srcOrd="0" destOrd="0" parTransId="{4B532169-9903-435E-965C-710FD7523884}" sibTransId="{B5D33207-DA05-4E3E-B837-94F81B5C7CC2}"/>
    <dgm:cxn modelId="{91D1B9ED-6FE6-465D-A2DD-AF3F7DCE444B}" type="presOf" srcId="{99666F3F-6DC3-4192-9CC6-BDB333D29F6F}" destId="{CEC0A61A-B746-422A-89DE-BF8BA0666A07}" srcOrd="0" destOrd="0" presId="urn:microsoft.com/office/officeart/2005/8/layout/hList2"/>
    <dgm:cxn modelId="{ADCBC19D-D526-40EB-8ACA-3338C4B276FA}" type="presOf" srcId="{E77F5298-1404-4BB9-A314-19200F487204}" destId="{361A9B94-1A90-45F8-971C-0458E7AEE14C}" srcOrd="0" destOrd="0" presId="urn:microsoft.com/office/officeart/2005/8/layout/hList2"/>
    <dgm:cxn modelId="{9451BEE1-CAD4-41A7-9E17-462AAC8E1FEF}" srcId="{E77F5298-1404-4BB9-A314-19200F487204}" destId="{5F80C8DD-E867-431E-9566-3FD66CBC859A}" srcOrd="1" destOrd="0" parTransId="{A047D5FC-279C-44A8-83C7-982054AD0B71}" sibTransId="{39D6FB5E-E05D-4152-BD08-A0D1B8147ACA}"/>
    <dgm:cxn modelId="{FE173A0D-A084-42F4-BFFB-4CFEFA03E8FA}" srcId="{3A8FBF10-CA3A-4F65-B163-A254FD294388}" destId="{A519A77B-E078-4BF2-8BFA-75D55E47E1FB}" srcOrd="1" destOrd="0" parTransId="{84B4A7BE-C162-415B-AC6D-CEE179436AF2}" sibTransId="{A8B54338-0AA4-4BE7-BCB8-4CF768E72624}"/>
    <dgm:cxn modelId="{7A2A3DDE-4BDC-4D35-8189-DF82E1CBB9CA}" srcId="{E77F5298-1404-4BB9-A314-19200F487204}" destId="{3A8FBF10-CA3A-4F65-B163-A254FD294388}" srcOrd="2" destOrd="0" parTransId="{3543DA9E-5B50-4221-8566-8CDFAB7F3D48}" sibTransId="{50EA7484-E639-4CD2-895E-8CEA4DF10819}"/>
    <dgm:cxn modelId="{36A0D2C2-DFA2-43AD-A80A-2D60CB9E8CEE}" type="presOf" srcId="{7FA4946C-E0AC-4D64-9833-ED37D16870DA}" destId="{6DEDA8A6-88F8-4743-BB1E-1B72F8B4E81B}" srcOrd="0" destOrd="0" presId="urn:microsoft.com/office/officeart/2005/8/layout/hList2"/>
    <dgm:cxn modelId="{942A7399-93AB-4978-8833-99246BDE15A0}" srcId="{E77F5298-1404-4BB9-A314-19200F487204}" destId="{676A49A5-5AF5-4B41-A539-9AC38791BF73}" srcOrd="0" destOrd="0" parTransId="{AE73790C-BF36-4D68-BFB9-8B745286A042}" sibTransId="{ED055FBA-27CE-4540-A0AD-C593F35A1182}"/>
    <dgm:cxn modelId="{B01E464D-9695-4453-B86E-95A7CA58D46E}" srcId="{5F80C8DD-E867-431E-9566-3FD66CBC859A}" destId="{27232405-29CE-41E0-8BDA-78ADAD458EAA}" srcOrd="0" destOrd="0" parTransId="{0D18ECF5-940B-4C28-9A11-322C0D448A3E}" sibTransId="{D841D140-251B-45AF-9EFF-B15AE995DD0A}"/>
    <dgm:cxn modelId="{7BAA14CD-DEFA-460F-97F2-F9B61B71B251}" srcId="{676A49A5-5AF5-4B41-A539-9AC38791BF73}" destId="{99666F3F-6DC3-4192-9CC6-BDB333D29F6F}" srcOrd="0" destOrd="0" parTransId="{CA3C72AE-25B6-4E7F-B483-7B98837B42A6}" sibTransId="{A3BC5465-F7A5-44A9-B642-0432105A2183}"/>
    <dgm:cxn modelId="{FD962041-67C1-41C7-BEE4-462D4E36FFF5}" srcId="{3A8FBF10-CA3A-4F65-B163-A254FD294388}" destId="{CB9E85D3-9A56-4DA9-8AF9-8D41F7913070}" srcOrd="2" destOrd="0" parTransId="{0A57E3B4-563C-4DC5-8911-7DF7BC51C0AE}" sibTransId="{AA333499-61D6-4804-8A4D-FE553EC8E559}"/>
    <dgm:cxn modelId="{5F05C058-3370-43F8-89F0-5712E27BC71D}" type="presOf" srcId="{CB9E85D3-9A56-4DA9-8AF9-8D41F7913070}" destId="{6DEDA8A6-88F8-4743-BB1E-1B72F8B4E81B}" srcOrd="0" destOrd="2" presId="urn:microsoft.com/office/officeart/2005/8/layout/hList2"/>
    <dgm:cxn modelId="{63AF3133-80D8-475C-BD5B-9F4B5E43EDD1}" type="presParOf" srcId="{361A9B94-1A90-45F8-971C-0458E7AEE14C}" destId="{34448345-5FA7-4022-8401-067F17888377}" srcOrd="0" destOrd="0" presId="urn:microsoft.com/office/officeart/2005/8/layout/hList2"/>
    <dgm:cxn modelId="{C9679503-193E-485D-97FB-A3A75CA70A21}" type="presParOf" srcId="{34448345-5FA7-4022-8401-067F17888377}" destId="{19D3C9CE-F131-4140-A74D-A411AF4864D2}" srcOrd="0" destOrd="0" presId="urn:microsoft.com/office/officeart/2005/8/layout/hList2"/>
    <dgm:cxn modelId="{A47EE041-EEC6-42EE-AB31-73646286E384}" type="presParOf" srcId="{34448345-5FA7-4022-8401-067F17888377}" destId="{CEC0A61A-B746-422A-89DE-BF8BA0666A07}" srcOrd="1" destOrd="0" presId="urn:microsoft.com/office/officeart/2005/8/layout/hList2"/>
    <dgm:cxn modelId="{3334FECF-4F1D-470B-8B70-ECEFF7B73489}" type="presParOf" srcId="{34448345-5FA7-4022-8401-067F17888377}" destId="{B4385AE7-A68E-41E0-A4E2-AC63F8A9F21D}" srcOrd="2" destOrd="0" presId="urn:microsoft.com/office/officeart/2005/8/layout/hList2"/>
    <dgm:cxn modelId="{2EB6AC2F-CC39-4B04-A155-F2C86601BA08}" type="presParOf" srcId="{361A9B94-1A90-45F8-971C-0458E7AEE14C}" destId="{5EAE1985-77F3-4051-9FB9-C4C402997010}" srcOrd="1" destOrd="0" presId="urn:microsoft.com/office/officeart/2005/8/layout/hList2"/>
    <dgm:cxn modelId="{5BEDBD69-BFB8-41D3-AD78-7171380A061F}" type="presParOf" srcId="{361A9B94-1A90-45F8-971C-0458E7AEE14C}" destId="{D873FA61-2164-4BB7-B00E-1CB9F8F9A377}" srcOrd="2" destOrd="0" presId="urn:microsoft.com/office/officeart/2005/8/layout/hList2"/>
    <dgm:cxn modelId="{404A13B9-1C76-43F2-A381-7D530EE52C5E}" type="presParOf" srcId="{D873FA61-2164-4BB7-B00E-1CB9F8F9A377}" destId="{3F1C94C4-A1A5-475C-8E19-61ADA4A7D435}" srcOrd="0" destOrd="0" presId="urn:microsoft.com/office/officeart/2005/8/layout/hList2"/>
    <dgm:cxn modelId="{A2960E99-1AC2-4D5F-B40D-2636CBBDC28E}" type="presParOf" srcId="{D873FA61-2164-4BB7-B00E-1CB9F8F9A377}" destId="{E67E7BAB-255A-4117-8516-9AB8AFE11801}" srcOrd="1" destOrd="0" presId="urn:microsoft.com/office/officeart/2005/8/layout/hList2"/>
    <dgm:cxn modelId="{054E06C8-0C69-4A22-AF42-705A6C2C7CF9}" type="presParOf" srcId="{D873FA61-2164-4BB7-B00E-1CB9F8F9A377}" destId="{4D698416-AA59-43E5-9940-A60A92DD1C82}" srcOrd="2" destOrd="0" presId="urn:microsoft.com/office/officeart/2005/8/layout/hList2"/>
    <dgm:cxn modelId="{F04960D2-B2A8-40E0-B62C-5828EA72F2D7}" type="presParOf" srcId="{361A9B94-1A90-45F8-971C-0458E7AEE14C}" destId="{D576BA55-05AC-4692-8436-50CFCCD2B1C5}" srcOrd="3" destOrd="0" presId="urn:microsoft.com/office/officeart/2005/8/layout/hList2"/>
    <dgm:cxn modelId="{86F55DB4-C16B-46D4-ADD7-2799B5CE3C84}" type="presParOf" srcId="{361A9B94-1A90-45F8-971C-0458E7AEE14C}" destId="{3A267A30-DAC5-4BDB-B090-EC9451091F76}" srcOrd="4" destOrd="0" presId="urn:microsoft.com/office/officeart/2005/8/layout/hList2"/>
    <dgm:cxn modelId="{371AAEDF-D42A-4599-AB7D-7D73EBCFCDCC}" type="presParOf" srcId="{3A267A30-DAC5-4BDB-B090-EC9451091F76}" destId="{F411A039-E840-4AAE-93A9-5CA69AC4527A}" srcOrd="0" destOrd="0" presId="urn:microsoft.com/office/officeart/2005/8/layout/hList2"/>
    <dgm:cxn modelId="{FA73EED0-45AE-4CA9-8CC0-A9723D76E173}" type="presParOf" srcId="{3A267A30-DAC5-4BDB-B090-EC9451091F76}" destId="{6DEDA8A6-88F8-4743-BB1E-1B72F8B4E81B}" srcOrd="1" destOrd="0" presId="urn:microsoft.com/office/officeart/2005/8/layout/hList2"/>
    <dgm:cxn modelId="{D8EB9AB4-5E59-444A-8099-B26E36A0C81E}" type="presParOf" srcId="{3A267A30-DAC5-4BDB-B090-EC9451091F76}" destId="{ACEF15DE-DBF7-41D9-9A74-42B6E34E1A8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85AE7-A68E-41E0-A4E2-AC63F8A9F21D}">
      <dsp:nvSpPr>
        <dsp:cNvPr id="0" name=""/>
        <dsp:cNvSpPr/>
      </dsp:nvSpPr>
      <dsp:spPr>
        <a:xfrm rot="16200000">
          <a:off x="-1582562" y="2409545"/>
          <a:ext cx="3660267" cy="39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82" bIns="0" numCol="1" spcCol="1270" anchor="t" anchorCtr="0">
          <a:noAutofit/>
        </a:bodyPr>
        <a:lstStyle/>
        <a:p>
          <a:pPr lvl="0" algn="r" defTabSz="1066800">
            <a:lnSpc>
              <a:spcPct val="90000"/>
            </a:lnSpc>
            <a:spcBef>
              <a:spcPct val="0"/>
            </a:spcBef>
            <a:spcAft>
              <a:spcPct val="35000"/>
            </a:spcAft>
          </a:pPr>
          <a:r>
            <a:rPr lang="en-ZA" sz="2400" kern="1200" dirty="0"/>
            <a:t>HIV testing</a:t>
          </a:r>
        </a:p>
      </dsp:txBody>
      <dsp:txXfrm>
        <a:off x="-1582562" y="2409545"/>
        <a:ext cx="3660267" cy="395129"/>
      </dsp:txXfrm>
    </dsp:sp>
    <dsp:sp modelId="{CEC0A61A-B746-422A-89DE-BF8BA0666A07}">
      <dsp:nvSpPr>
        <dsp:cNvPr id="0" name=""/>
        <dsp:cNvSpPr/>
      </dsp:nvSpPr>
      <dsp:spPr>
        <a:xfrm>
          <a:off x="445136" y="776976"/>
          <a:ext cx="1968163" cy="366026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348482"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latin typeface="Franklin Gothic Book" panose="020B0503020102020204" pitchFamily="34" charset="0"/>
            </a:rPr>
            <a:t>Transport costs, distance to health facility, food shortage, patient-related time constraints </a:t>
          </a:r>
          <a:r>
            <a:rPr lang="en-GB" sz="1600" kern="1200" dirty="0">
              <a:latin typeface="Franklin Gothic Book" panose="020B0503020102020204" pitchFamily="34" charset="0"/>
            </a:rPr>
            <a:t>are economic barriers to linkage to care</a:t>
          </a:r>
          <a:endParaRPr lang="en-ZA" sz="1600" kern="1200" dirty="0">
            <a:latin typeface="Franklin Gothic Book" panose="020B0503020102020204" pitchFamily="34" charset="0"/>
          </a:endParaRPr>
        </a:p>
        <a:p>
          <a:pPr marL="171450" lvl="1" indent="-171450" algn="l" defTabSz="711200">
            <a:lnSpc>
              <a:spcPct val="90000"/>
            </a:lnSpc>
            <a:spcBef>
              <a:spcPct val="0"/>
            </a:spcBef>
            <a:spcAft>
              <a:spcPct val="15000"/>
            </a:spcAft>
            <a:buChar char="••"/>
          </a:pPr>
          <a:r>
            <a:rPr lang="en-ZA" sz="1600" b="1" kern="1200" dirty="0">
              <a:latin typeface="Franklin Gothic Book" panose="020B0503020102020204" pitchFamily="34" charset="0"/>
            </a:rPr>
            <a:t>Unstable housing </a:t>
          </a:r>
          <a:r>
            <a:rPr lang="en-ZA" sz="1600" kern="1200" dirty="0">
              <a:latin typeface="Franklin Gothic Book" panose="020B0503020102020204" pitchFamily="34" charset="0"/>
            </a:rPr>
            <a:t>associated with poor health service utilisation</a:t>
          </a:r>
        </a:p>
      </dsp:txBody>
      <dsp:txXfrm>
        <a:off x="445136" y="776976"/>
        <a:ext cx="1968163" cy="3660267"/>
      </dsp:txXfrm>
    </dsp:sp>
    <dsp:sp modelId="{19D3C9CE-F131-4140-A74D-A411AF4864D2}">
      <dsp:nvSpPr>
        <dsp:cNvPr id="0" name=""/>
        <dsp:cNvSpPr/>
      </dsp:nvSpPr>
      <dsp:spPr>
        <a:xfrm>
          <a:off x="50006" y="255406"/>
          <a:ext cx="790258" cy="790258"/>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4D698416-AA59-43E5-9940-A60A92DD1C82}">
      <dsp:nvSpPr>
        <dsp:cNvPr id="0" name=""/>
        <dsp:cNvSpPr/>
      </dsp:nvSpPr>
      <dsp:spPr>
        <a:xfrm rot="16200000">
          <a:off x="1287884" y="2409545"/>
          <a:ext cx="3660267" cy="39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82" bIns="0" numCol="1" spcCol="1270" anchor="t" anchorCtr="0">
          <a:noAutofit/>
        </a:bodyPr>
        <a:lstStyle/>
        <a:p>
          <a:pPr lvl="0" algn="r" defTabSz="1066800">
            <a:lnSpc>
              <a:spcPct val="90000"/>
            </a:lnSpc>
            <a:spcBef>
              <a:spcPct val="0"/>
            </a:spcBef>
            <a:spcAft>
              <a:spcPct val="35000"/>
            </a:spcAft>
          </a:pPr>
          <a:r>
            <a:rPr lang="en-ZA" sz="2400" kern="1200" dirty="0"/>
            <a:t>ART initiation</a:t>
          </a:r>
        </a:p>
      </dsp:txBody>
      <dsp:txXfrm>
        <a:off x="1287884" y="2409545"/>
        <a:ext cx="3660267" cy="395129"/>
      </dsp:txXfrm>
    </dsp:sp>
    <dsp:sp modelId="{E67E7BAB-255A-4117-8516-9AB8AFE11801}">
      <dsp:nvSpPr>
        <dsp:cNvPr id="0" name=""/>
        <dsp:cNvSpPr/>
      </dsp:nvSpPr>
      <dsp:spPr>
        <a:xfrm>
          <a:off x="3315583" y="776976"/>
          <a:ext cx="1968163" cy="3660267"/>
        </a:xfrm>
        <a:prstGeom prst="rect">
          <a:avLst/>
        </a:prstGeom>
        <a:gradFill rotWithShape="0">
          <a:gsLst>
            <a:gs pos="0">
              <a:schemeClr val="accent5">
                <a:hueOff val="3005351"/>
                <a:satOff val="-13190"/>
                <a:lumOff val="3921"/>
                <a:alphaOff val="0"/>
                <a:satMod val="103000"/>
                <a:lumMod val="102000"/>
                <a:tint val="94000"/>
              </a:schemeClr>
            </a:gs>
            <a:gs pos="50000">
              <a:schemeClr val="accent5">
                <a:hueOff val="3005351"/>
                <a:satOff val="-13190"/>
                <a:lumOff val="3921"/>
                <a:alphaOff val="0"/>
                <a:satMod val="110000"/>
                <a:lumMod val="100000"/>
                <a:shade val="100000"/>
              </a:schemeClr>
            </a:gs>
            <a:gs pos="100000">
              <a:schemeClr val="accent5">
                <a:hueOff val="3005351"/>
                <a:satOff val="-13190"/>
                <a:lumOff val="39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348482"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solidFill>
                <a:prstClr val="white"/>
              </a:solidFill>
              <a:latin typeface="Franklin Gothic Book" panose="020B0503020102020204" pitchFamily="34" charset="0"/>
              <a:ea typeface="+mn-ea"/>
              <a:cs typeface="+mn-cs"/>
            </a:rPr>
            <a:t>Influenced by </a:t>
          </a:r>
          <a:r>
            <a:rPr lang="en-GB" sz="1600" b="1" kern="1200" dirty="0">
              <a:solidFill>
                <a:prstClr val="white"/>
              </a:solidFill>
              <a:latin typeface="Franklin Gothic Book" panose="020B0503020102020204" pitchFamily="34" charset="0"/>
              <a:ea typeface="+mn-ea"/>
              <a:cs typeface="+mn-cs"/>
            </a:rPr>
            <a:t>travel time/distance, lack of consistency and co-ordination across services</a:t>
          </a:r>
          <a:r>
            <a:rPr lang="en-GB" sz="1600" kern="1200" dirty="0">
              <a:solidFill>
                <a:prstClr val="white"/>
              </a:solidFill>
              <a:latin typeface="Franklin Gothic Book" panose="020B0503020102020204" pitchFamily="34" charset="0"/>
              <a:ea typeface="+mn-ea"/>
              <a:cs typeface="+mn-cs"/>
            </a:rPr>
            <a:t>, and the </a:t>
          </a:r>
          <a:r>
            <a:rPr lang="en-GB" sz="1600" b="1" kern="1200" dirty="0">
              <a:solidFill>
                <a:prstClr val="white"/>
              </a:solidFill>
              <a:latin typeface="Franklin Gothic Book" panose="020B0503020102020204" pitchFamily="34" charset="0"/>
              <a:ea typeface="+mn-ea"/>
              <a:cs typeface="+mn-cs"/>
            </a:rPr>
            <a:t>limited involvement of the community in the programme planning process</a:t>
          </a:r>
          <a:endParaRPr lang="en-ZA" sz="1600" b="1" kern="1200" dirty="0">
            <a:solidFill>
              <a:prstClr val="white"/>
            </a:solidFill>
            <a:latin typeface="Franklin Gothic Book" panose="020B0503020102020204" pitchFamily="34" charset="0"/>
            <a:ea typeface="+mn-ea"/>
            <a:cs typeface="+mn-cs"/>
          </a:endParaRPr>
        </a:p>
      </dsp:txBody>
      <dsp:txXfrm>
        <a:off x="3315583" y="776976"/>
        <a:ext cx="1968163" cy="3660267"/>
      </dsp:txXfrm>
    </dsp:sp>
    <dsp:sp modelId="{3F1C94C4-A1A5-475C-8E19-61ADA4A7D435}">
      <dsp:nvSpPr>
        <dsp:cNvPr id="0" name=""/>
        <dsp:cNvSpPr/>
      </dsp:nvSpPr>
      <dsp:spPr>
        <a:xfrm>
          <a:off x="2920453" y="255406"/>
          <a:ext cx="790258" cy="790258"/>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ACEF15DE-DBF7-41D9-9A74-42B6E34E1A8B}">
      <dsp:nvSpPr>
        <dsp:cNvPr id="0" name=""/>
        <dsp:cNvSpPr/>
      </dsp:nvSpPr>
      <dsp:spPr>
        <a:xfrm rot="16200000">
          <a:off x="4158331" y="2409545"/>
          <a:ext cx="3660267" cy="39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82" bIns="0" numCol="1" spcCol="1270" anchor="t" anchorCtr="0">
          <a:noAutofit/>
        </a:bodyPr>
        <a:lstStyle/>
        <a:p>
          <a:pPr lvl="0" algn="r" defTabSz="1066800">
            <a:lnSpc>
              <a:spcPct val="90000"/>
            </a:lnSpc>
            <a:spcBef>
              <a:spcPct val="0"/>
            </a:spcBef>
            <a:spcAft>
              <a:spcPct val="35000"/>
            </a:spcAft>
          </a:pPr>
          <a:r>
            <a:rPr lang="en-ZA" sz="2400" kern="1200" dirty="0"/>
            <a:t>Viral suppression</a:t>
          </a:r>
        </a:p>
      </dsp:txBody>
      <dsp:txXfrm>
        <a:off x="4158331" y="2409545"/>
        <a:ext cx="3660267" cy="395129"/>
      </dsp:txXfrm>
    </dsp:sp>
    <dsp:sp modelId="{6DEDA8A6-88F8-4743-BB1E-1B72F8B4E81B}">
      <dsp:nvSpPr>
        <dsp:cNvPr id="0" name=""/>
        <dsp:cNvSpPr/>
      </dsp:nvSpPr>
      <dsp:spPr>
        <a:xfrm>
          <a:off x="6186029" y="776976"/>
          <a:ext cx="1968163" cy="3660267"/>
        </a:xfrm>
        <a:prstGeom prst="rect">
          <a:avLst/>
        </a:prstGeom>
        <a:gradFill rotWithShape="0">
          <a:gsLst>
            <a:gs pos="0">
              <a:schemeClr val="accent5">
                <a:hueOff val="6010703"/>
                <a:satOff val="-26380"/>
                <a:lumOff val="7843"/>
                <a:alphaOff val="0"/>
                <a:satMod val="103000"/>
                <a:lumMod val="102000"/>
                <a:tint val="94000"/>
              </a:schemeClr>
            </a:gs>
            <a:gs pos="50000">
              <a:schemeClr val="accent5">
                <a:hueOff val="6010703"/>
                <a:satOff val="-26380"/>
                <a:lumOff val="7843"/>
                <a:alphaOff val="0"/>
                <a:satMod val="110000"/>
                <a:lumMod val="100000"/>
                <a:shade val="100000"/>
              </a:schemeClr>
            </a:gs>
            <a:gs pos="100000">
              <a:schemeClr val="accent5">
                <a:hueOff val="6010703"/>
                <a:satOff val="-26380"/>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348482" rIns="99568" bIns="99568" numCol="1" spcCol="1270" anchor="t" anchorCtr="0">
          <a:noAutofit/>
        </a:bodyPr>
        <a:lstStyle/>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400" b="1" kern="1200" dirty="0">
              <a:solidFill>
                <a:prstClr val="white"/>
              </a:solidFill>
              <a:latin typeface="Franklin Gothic Book" panose="020B0503020102020204" pitchFamily="34" charset="0"/>
              <a:ea typeface="+mn-ea"/>
              <a:cs typeface="+mn-cs"/>
            </a:rPr>
            <a:t>Housing instability </a:t>
          </a:r>
          <a:r>
            <a:rPr lang="en-US" sz="1400" kern="1200" dirty="0">
              <a:solidFill>
                <a:prstClr val="white"/>
              </a:solidFill>
              <a:latin typeface="Franklin Gothic Book" panose="020B0503020102020204" pitchFamily="34" charset="0"/>
              <a:ea typeface="+mn-ea"/>
              <a:cs typeface="+mn-cs"/>
            </a:rPr>
            <a:t>was a significant predictor of non-adherence to HAART</a:t>
          </a:r>
        </a:p>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GB" sz="1400" kern="1200" dirty="0">
              <a:solidFill>
                <a:prstClr val="white"/>
              </a:solidFill>
              <a:latin typeface="Franklin Gothic Book" panose="020B0503020102020204" pitchFamily="34" charset="0"/>
              <a:ea typeface="+mn-ea"/>
              <a:cs typeface="+mn-cs"/>
            </a:rPr>
            <a:t>Transport costs and distance impeded continuity in HIV care. </a:t>
          </a:r>
          <a:endParaRPr lang="en-US" sz="1400" kern="1200" dirty="0">
            <a:solidFill>
              <a:prstClr val="white"/>
            </a:solidFill>
            <a:latin typeface="Franklin Gothic Book" panose="020B0503020102020204" pitchFamily="34" charset="0"/>
            <a:ea typeface="+mn-ea"/>
            <a:cs typeface="+mn-cs"/>
          </a:endParaRPr>
        </a:p>
        <a:p>
          <a:pPr marL="171450" marR="0" lvl="1" indent="-171450" algn="l" defTabSz="711200" eaLnBrk="1" fontAlgn="auto" latinLnBrk="0" hangingPunct="1">
            <a:lnSpc>
              <a:spcPct val="90000"/>
            </a:lnSpc>
            <a:spcBef>
              <a:spcPct val="0"/>
            </a:spcBef>
            <a:spcAft>
              <a:spcPct val="15000"/>
            </a:spcAft>
            <a:buClrTx/>
            <a:buSzTx/>
            <a:buFontTx/>
            <a:buChar char="••"/>
            <a:tabLst/>
            <a:defRPr/>
          </a:pPr>
          <a:r>
            <a:rPr lang="en-US" sz="1400" b="1" kern="1200" dirty="0">
              <a:solidFill>
                <a:prstClr val="white"/>
              </a:solidFill>
              <a:latin typeface="Franklin Gothic Book" panose="020B0503020102020204" pitchFamily="34" charset="0"/>
              <a:ea typeface="+mn-ea"/>
              <a:cs typeface="+mn-cs"/>
            </a:rPr>
            <a:t>Food insecurity </a:t>
          </a:r>
          <a:r>
            <a:rPr lang="en-US" sz="1400" kern="1200" dirty="0">
              <a:solidFill>
                <a:prstClr val="white"/>
              </a:solidFill>
              <a:latin typeface="Franklin Gothic Book" panose="020B0503020102020204" pitchFamily="34" charset="0"/>
              <a:ea typeface="+mn-ea"/>
              <a:cs typeface="+mn-cs"/>
            </a:rPr>
            <a:t>is an important barrier to ART adherence and provision of food can improve adherence</a:t>
          </a:r>
        </a:p>
      </dsp:txBody>
      <dsp:txXfrm>
        <a:off x="6186029" y="776976"/>
        <a:ext cx="1968163" cy="3660267"/>
      </dsp:txXfrm>
    </dsp:sp>
    <dsp:sp modelId="{F411A039-E840-4AAE-93A9-5CA69AC4527A}">
      <dsp:nvSpPr>
        <dsp:cNvPr id="0" name=""/>
        <dsp:cNvSpPr/>
      </dsp:nvSpPr>
      <dsp:spPr>
        <a:xfrm>
          <a:off x="5790900" y="255406"/>
          <a:ext cx="790258" cy="790258"/>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5347"/>
          </a:xfrm>
          <a:prstGeom prst="rect">
            <a:avLst/>
          </a:prstGeom>
        </p:spPr>
        <p:txBody>
          <a:bodyPr vert="horz" lIns="95673" tIns="47837" rIns="95673" bIns="47837" rtlCol="0"/>
          <a:lstStyle>
            <a:lvl1pPr algn="l">
              <a:defRPr sz="1300"/>
            </a:lvl1pPr>
          </a:lstStyle>
          <a:p>
            <a:endParaRPr lang="en-US"/>
          </a:p>
        </p:txBody>
      </p:sp>
      <p:sp>
        <p:nvSpPr>
          <p:cNvPr id="3" name="Date Placeholder 2"/>
          <p:cNvSpPr>
            <a:spLocks noGrp="1"/>
          </p:cNvSpPr>
          <p:nvPr>
            <p:ph type="dt" sz="quarter" idx="1"/>
          </p:nvPr>
        </p:nvSpPr>
        <p:spPr>
          <a:xfrm>
            <a:off x="3850443" y="2"/>
            <a:ext cx="2945659" cy="495347"/>
          </a:xfrm>
          <a:prstGeom prst="rect">
            <a:avLst/>
          </a:prstGeom>
        </p:spPr>
        <p:txBody>
          <a:bodyPr vert="horz" lIns="95673" tIns="47837" rIns="95673" bIns="47837" rtlCol="0"/>
          <a:lstStyle>
            <a:lvl1pPr algn="r">
              <a:defRPr sz="1300"/>
            </a:lvl1pPr>
          </a:lstStyle>
          <a:p>
            <a:fld id="{F48FACA5-F08F-DA4F-B595-F336BF1023D6}" type="datetimeFigureOut">
              <a:rPr lang="en-US" smtClean="0"/>
              <a:t>7/21/2019</a:t>
            </a:fld>
            <a:endParaRPr lang="en-US"/>
          </a:p>
        </p:txBody>
      </p:sp>
      <p:sp>
        <p:nvSpPr>
          <p:cNvPr id="4" name="Footer Placeholder 3"/>
          <p:cNvSpPr>
            <a:spLocks noGrp="1"/>
          </p:cNvSpPr>
          <p:nvPr>
            <p:ph type="ftr" sz="quarter" idx="2"/>
          </p:nvPr>
        </p:nvSpPr>
        <p:spPr>
          <a:xfrm>
            <a:off x="1" y="9377321"/>
            <a:ext cx="2945659" cy="495347"/>
          </a:xfrm>
          <a:prstGeom prst="rect">
            <a:avLst/>
          </a:prstGeom>
        </p:spPr>
        <p:txBody>
          <a:bodyPr vert="horz" lIns="95673" tIns="47837" rIns="95673" bIns="47837" rtlCol="0" anchor="b"/>
          <a:lstStyle>
            <a:lvl1pPr algn="l">
              <a:defRPr sz="1300"/>
            </a:lvl1pPr>
          </a:lstStyle>
          <a:p>
            <a:endParaRPr lang="en-US"/>
          </a:p>
        </p:txBody>
      </p:sp>
      <p:sp>
        <p:nvSpPr>
          <p:cNvPr id="5" name="Slide Number Placeholder 4"/>
          <p:cNvSpPr>
            <a:spLocks noGrp="1"/>
          </p:cNvSpPr>
          <p:nvPr>
            <p:ph type="sldNum" sz="quarter" idx="3"/>
          </p:nvPr>
        </p:nvSpPr>
        <p:spPr>
          <a:xfrm>
            <a:off x="3850443" y="9377321"/>
            <a:ext cx="2945659" cy="495347"/>
          </a:xfrm>
          <a:prstGeom prst="rect">
            <a:avLst/>
          </a:prstGeom>
        </p:spPr>
        <p:txBody>
          <a:bodyPr vert="horz" lIns="95673" tIns="47837" rIns="95673" bIns="47837" rtlCol="0" anchor="b"/>
          <a:lstStyle>
            <a:lvl1pPr algn="r">
              <a:defRPr sz="1300"/>
            </a:lvl1pPr>
          </a:lstStyle>
          <a:p>
            <a:fld id="{08DD304F-8DF3-3C44-814C-31BF56EE3259}" type="slidenum">
              <a:rPr lang="en-US" smtClean="0"/>
              <a:t>‹#›</a:t>
            </a:fld>
            <a:endParaRPr lang="en-US"/>
          </a:p>
        </p:txBody>
      </p:sp>
    </p:spTree>
    <p:extLst>
      <p:ext uri="{BB962C8B-B14F-4D97-AF65-F5344CB8AC3E}">
        <p14:creationId xmlns:p14="http://schemas.microsoft.com/office/powerpoint/2010/main" val="1542349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2713" y="744538"/>
            <a:ext cx="6572250" cy="3697287"/>
          </a:xfrm>
          <a:prstGeom prst="rect">
            <a:avLst/>
          </a:prstGeom>
        </p:spPr>
        <p:txBody>
          <a:bodyPr lIns="95673" tIns="47837" rIns="95673" bIns="47837"/>
          <a:lstStyle/>
          <a:p>
            <a:pPr lvl="0"/>
            <a:endParaRPr/>
          </a:p>
        </p:txBody>
      </p:sp>
      <p:sp>
        <p:nvSpPr>
          <p:cNvPr id="30" name="Shape 30"/>
          <p:cNvSpPr>
            <a:spLocks noGrp="1"/>
          </p:cNvSpPr>
          <p:nvPr>
            <p:ph type="body" sz="quarter" idx="1"/>
          </p:nvPr>
        </p:nvSpPr>
        <p:spPr>
          <a:xfrm>
            <a:off x="906360" y="4689515"/>
            <a:ext cx="4984961" cy="4442699"/>
          </a:xfrm>
          <a:prstGeom prst="rect">
            <a:avLst/>
          </a:prstGeom>
        </p:spPr>
        <p:txBody>
          <a:bodyPr lIns="95673" tIns="47837" rIns="95673" bIns="47837"/>
          <a:lstStyle/>
          <a:p>
            <a:pPr lvl="0"/>
            <a:endParaRPr/>
          </a:p>
        </p:txBody>
      </p:sp>
    </p:spTree>
    <p:extLst>
      <p:ext uri="{BB962C8B-B14F-4D97-AF65-F5344CB8AC3E}">
        <p14:creationId xmlns:p14="http://schemas.microsoft.com/office/powerpoint/2010/main" val="1209328570"/>
      </p:ext>
    </p:extLst>
  </p:cSld>
  <p:clrMap bg1="lt1" tx1="dk1" bg2="lt2" tx2="dk2" accent1="accent1" accent2="accent2" accent3="accent3" accent4="accent4" accent5="accent5" accent6="accent6" hlink="hlink" folHlink="folHlink"/>
  <p:notesStyle>
    <a:lvl1pPr defTabSz="317205">
      <a:lnSpc>
        <a:spcPct val="125000"/>
      </a:lnSpc>
      <a:defRPr sz="1700">
        <a:latin typeface="Avenir Roman"/>
        <a:ea typeface="Avenir Roman"/>
        <a:cs typeface="Avenir Roman"/>
        <a:sym typeface="Avenir Roman"/>
      </a:defRPr>
    </a:lvl1pPr>
    <a:lvl2pPr indent="158603" defTabSz="317205">
      <a:lnSpc>
        <a:spcPct val="125000"/>
      </a:lnSpc>
      <a:defRPr sz="1700">
        <a:latin typeface="Avenir Roman"/>
        <a:ea typeface="Avenir Roman"/>
        <a:cs typeface="Avenir Roman"/>
        <a:sym typeface="Avenir Roman"/>
      </a:defRPr>
    </a:lvl2pPr>
    <a:lvl3pPr indent="317205" defTabSz="317205">
      <a:lnSpc>
        <a:spcPct val="125000"/>
      </a:lnSpc>
      <a:defRPr sz="1700">
        <a:latin typeface="Avenir Roman"/>
        <a:ea typeface="Avenir Roman"/>
        <a:cs typeface="Avenir Roman"/>
        <a:sym typeface="Avenir Roman"/>
      </a:defRPr>
    </a:lvl3pPr>
    <a:lvl4pPr indent="475808" defTabSz="317205">
      <a:lnSpc>
        <a:spcPct val="125000"/>
      </a:lnSpc>
      <a:defRPr sz="1700">
        <a:latin typeface="Avenir Roman"/>
        <a:ea typeface="Avenir Roman"/>
        <a:cs typeface="Avenir Roman"/>
        <a:sym typeface="Avenir Roman"/>
      </a:defRPr>
    </a:lvl4pPr>
    <a:lvl5pPr indent="634411" defTabSz="317205">
      <a:lnSpc>
        <a:spcPct val="125000"/>
      </a:lnSpc>
      <a:defRPr sz="1700">
        <a:latin typeface="Avenir Roman"/>
        <a:ea typeface="Avenir Roman"/>
        <a:cs typeface="Avenir Roman"/>
        <a:sym typeface="Avenir Roman"/>
      </a:defRPr>
    </a:lvl5pPr>
    <a:lvl6pPr indent="793013" defTabSz="317205">
      <a:lnSpc>
        <a:spcPct val="125000"/>
      </a:lnSpc>
      <a:defRPr sz="1700">
        <a:latin typeface="Avenir Roman"/>
        <a:ea typeface="Avenir Roman"/>
        <a:cs typeface="Avenir Roman"/>
        <a:sym typeface="Avenir Roman"/>
      </a:defRPr>
    </a:lvl6pPr>
    <a:lvl7pPr indent="951616" defTabSz="317205">
      <a:lnSpc>
        <a:spcPct val="125000"/>
      </a:lnSpc>
      <a:defRPr sz="1700">
        <a:latin typeface="Avenir Roman"/>
        <a:ea typeface="Avenir Roman"/>
        <a:cs typeface="Avenir Roman"/>
        <a:sym typeface="Avenir Roman"/>
      </a:defRPr>
    </a:lvl7pPr>
    <a:lvl8pPr indent="1110219" defTabSz="317205">
      <a:lnSpc>
        <a:spcPct val="125000"/>
      </a:lnSpc>
      <a:defRPr sz="1700">
        <a:latin typeface="Avenir Roman"/>
        <a:ea typeface="Avenir Roman"/>
        <a:cs typeface="Avenir Roman"/>
        <a:sym typeface="Avenir Roman"/>
      </a:defRPr>
    </a:lvl8pPr>
    <a:lvl9pPr indent="1268821" defTabSz="317205">
      <a:lnSpc>
        <a:spcPct val="125000"/>
      </a:lnSpc>
      <a:defRPr sz="17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Stay at home mom</a:t>
            </a:r>
          </a:p>
          <a:p>
            <a:r>
              <a:rPr lang="en-ZA" dirty="0"/>
              <a:t>Discovered her HIV positive status while pregnant with 1</a:t>
            </a:r>
            <a:r>
              <a:rPr lang="en-ZA" baseline="30000" dirty="0"/>
              <a:t>st</a:t>
            </a:r>
            <a:r>
              <a:rPr lang="en-ZA" dirty="0"/>
              <a:t> child 24 years ago</a:t>
            </a:r>
          </a:p>
          <a:p>
            <a:r>
              <a:rPr lang="en-ZA" dirty="0"/>
              <a:t>No access to PMTCT then</a:t>
            </a:r>
          </a:p>
          <a:p>
            <a:r>
              <a:rPr lang="en-ZA" dirty="0"/>
              <a:t>Subsequent 2 pregnancies: Access to PMTCT: HIV Negative children (</a:t>
            </a:r>
            <a:r>
              <a:rPr lang="en-ZA" dirty="0" err="1"/>
              <a:t>Nomhle</a:t>
            </a:r>
            <a:r>
              <a:rPr lang="en-ZA" dirty="0"/>
              <a:t>, 16, Musa 19 months) </a:t>
            </a:r>
          </a:p>
          <a:p>
            <a:endParaRPr lang="en-ZA" dirty="0"/>
          </a:p>
        </p:txBody>
      </p:sp>
    </p:spTree>
    <p:extLst>
      <p:ext uri="{BB962C8B-B14F-4D97-AF65-F5344CB8AC3E}">
        <p14:creationId xmlns:p14="http://schemas.microsoft.com/office/powerpoint/2010/main" val="87078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dirty="0">
                <a:solidFill>
                  <a:schemeClr val="bg1">
                    <a:lumMod val="50000"/>
                  </a:schemeClr>
                </a:solidFill>
              </a:rPr>
              <a:t>If we are to initiate an additional </a:t>
            </a:r>
            <a:r>
              <a:rPr lang="en-ZA" sz="1800" b="1" dirty="0">
                <a:solidFill>
                  <a:schemeClr val="bg1">
                    <a:lumMod val="50000"/>
                  </a:schemeClr>
                </a:solidFill>
              </a:rPr>
              <a:t>5.2 million </a:t>
            </a:r>
            <a:r>
              <a:rPr lang="en-ZA" sz="1800" dirty="0">
                <a:solidFill>
                  <a:schemeClr val="bg1">
                    <a:lumMod val="50000"/>
                  </a:schemeClr>
                </a:solidFill>
              </a:rPr>
              <a:t>people on ART and keep </a:t>
            </a:r>
            <a:r>
              <a:rPr lang="en-ZA" sz="1800" b="1" dirty="0">
                <a:solidFill>
                  <a:schemeClr val="bg1">
                    <a:lumMod val="50000"/>
                  </a:schemeClr>
                </a:solidFill>
              </a:rPr>
              <a:t>&gt;14million </a:t>
            </a:r>
            <a:r>
              <a:rPr lang="en-ZA" sz="1800" dirty="0">
                <a:solidFill>
                  <a:schemeClr val="bg1">
                    <a:lumMod val="50000"/>
                  </a:schemeClr>
                </a:solidFill>
              </a:rPr>
              <a:t>virally suppressed in ESA</a:t>
            </a:r>
            <a:r>
              <a:rPr lang="en-ZA" sz="1800" b="1" dirty="0">
                <a:solidFill>
                  <a:schemeClr val="bg1">
                    <a:lumMod val="50000"/>
                  </a:schemeClr>
                </a:solidFill>
              </a:rPr>
              <a:t>, </a:t>
            </a:r>
            <a:r>
              <a:rPr lang="en-ZA" sz="1800" dirty="0">
                <a:solidFill>
                  <a:schemeClr val="bg1">
                    <a:lumMod val="50000"/>
                  </a:schemeClr>
                </a:solidFill>
              </a:rPr>
              <a:t>current service delivery models that are clinic focused will not be able to cope with the increasing demand. </a:t>
            </a:r>
          </a:p>
          <a:p>
            <a:pPr algn="l"/>
            <a:r>
              <a:rPr lang="en-ZA" sz="1800" dirty="0">
                <a:solidFill>
                  <a:schemeClr val="bg1">
                    <a:lumMod val="50000"/>
                  </a:schemeClr>
                </a:solidFill>
              </a:rPr>
              <a:t>We have to reconfigure new ways of doing things. </a:t>
            </a:r>
          </a:p>
          <a:p>
            <a:pPr algn="l"/>
            <a:r>
              <a:rPr lang="en-ZA" sz="1800" dirty="0">
                <a:solidFill>
                  <a:schemeClr val="bg1">
                    <a:lumMod val="50000"/>
                  </a:schemeClr>
                </a:solidFill>
              </a:rPr>
              <a:t>We are moving in the right direction, we just need to move faster.</a:t>
            </a:r>
          </a:p>
          <a:p>
            <a:endParaRPr lang="en-ZA" dirty="0"/>
          </a:p>
        </p:txBody>
      </p:sp>
    </p:spTree>
    <p:extLst>
      <p:ext uri="{BB962C8B-B14F-4D97-AF65-F5344CB8AC3E}">
        <p14:creationId xmlns:p14="http://schemas.microsoft.com/office/powerpoint/2010/main" val="28711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identified 22 studies, which evaluated 25 interventions and included data on 45,393 individual patients. Twelve of twenty-two studies were observational. Rapid/point-of-care (POC) CD4 count technology (seven interventions) (relative risk, RR: 1.26; 95% confidence interval, CI: 1.021.55), interventions within home-based testing (two interventions) (RR: 2.00; 95% CI: 1.362.92), improved clinic operations (three interventions) (RR: 1.36; 95% CI: 1.251.48) and a package of </a:t>
            </a:r>
            <a:r>
              <a:rPr lang="en-GB" dirty="0" err="1"/>
              <a:t>patientdirected</a:t>
            </a:r>
            <a:r>
              <a:rPr lang="en-GB" dirty="0"/>
              <a:t> services (three interventions) (RR: 1.54; 95% CI: 1.201.97) were all associated with increased ART initiation as was HIV/ TB service integration (three interventions) (RR: 2.05; 95% CI: 0.597.09) but with high imprecision. Provider-initiated testing (three interventions) was associated with reduced ART initiation (RR: 0.91; 95% CI: 0.860.97). Counselling and support interventions (two interventions) (RR 1.08; 95% CI: 0.941.26) had no impact on ART initiation. Overall, the evidence was graded as low or moderate quality using the GRADE criteria. Conclusions: The literature on interventions to increase uptake of ART is limited and of mixed quality. POC CD4 count and improving clinic operations show promise. More implementation research and evaluation is needed to identify how best to offer treatment initiation in a manner that is both efficient for service providers and effective for patients without jeopardizing treatment outcomes.</a:t>
            </a:r>
            <a:endParaRPr lang="en-ZA" dirty="0"/>
          </a:p>
        </p:txBody>
      </p:sp>
    </p:spTree>
    <p:extLst>
      <p:ext uri="{BB962C8B-B14F-4D97-AF65-F5344CB8AC3E}">
        <p14:creationId xmlns:p14="http://schemas.microsoft.com/office/powerpoint/2010/main" val="358863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760421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E8FBE-2087-4236-BE37-D3DD8BC92104}"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20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7E70F-8435-4F8F-ADE0-8C1FE4E20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4251246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Talk about the benefits of 90-90-90</a:t>
            </a:r>
          </a:p>
        </p:txBody>
      </p:sp>
    </p:spTree>
    <p:extLst>
      <p:ext uri="{BB962C8B-B14F-4D97-AF65-F5344CB8AC3E}">
        <p14:creationId xmlns:p14="http://schemas.microsoft.com/office/powerpoint/2010/main" val="39542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By region, age, gender, key populations</a:t>
            </a:r>
          </a:p>
        </p:txBody>
      </p:sp>
    </p:spTree>
    <p:extLst>
      <p:ext uri="{BB962C8B-B14F-4D97-AF65-F5344CB8AC3E}">
        <p14:creationId xmlns:p14="http://schemas.microsoft.com/office/powerpoint/2010/main" val="293521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243415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2400" dirty="0"/>
              <a:t>Rapid ART initiation (within 7 days) leads to improved outcomes across the cascade in LMIC</a:t>
            </a:r>
          </a:p>
          <a:p>
            <a:pPr lvl="1">
              <a:buFont typeface="Wingdings" panose="05000000000000000000" pitchFamily="2" charset="2"/>
              <a:buChar char="ü"/>
            </a:pPr>
            <a:r>
              <a:rPr lang="en-ZA" sz="2000" dirty="0"/>
              <a:t>Better ART uptake at 12 months</a:t>
            </a:r>
          </a:p>
          <a:p>
            <a:pPr lvl="1">
              <a:buFont typeface="Wingdings" panose="05000000000000000000" pitchFamily="2" charset="2"/>
              <a:buChar char="ü"/>
            </a:pPr>
            <a:r>
              <a:rPr lang="en-ZA" sz="2000" dirty="0"/>
              <a:t>Greater viral suppression</a:t>
            </a:r>
          </a:p>
          <a:p>
            <a:pPr lvl="1">
              <a:buFont typeface="Wingdings" panose="05000000000000000000" pitchFamily="2" charset="2"/>
              <a:buChar char="ü"/>
            </a:pPr>
            <a:r>
              <a:rPr lang="en-ZA" sz="2000" dirty="0"/>
              <a:t>May improve retention</a:t>
            </a:r>
          </a:p>
          <a:p>
            <a:pPr lvl="1">
              <a:buFont typeface="Wingdings" panose="05000000000000000000" pitchFamily="2" charset="2"/>
              <a:buChar char="ü"/>
            </a:pPr>
            <a:r>
              <a:rPr lang="en-ZA" sz="2000" dirty="0"/>
              <a:t>Associated with lower mortality</a:t>
            </a:r>
          </a:p>
          <a:p>
            <a:pPr lvl="1">
              <a:buFont typeface="Wingdings" panose="05000000000000000000" pitchFamily="2" charset="2"/>
              <a:buChar char="ü"/>
            </a:pPr>
            <a:endParaRPr lang="en-ZA" sz="2000" dirty="0"/>
          </a:p>
          <a:p>
            <a:r>
              <a:rPr lang="en-ZA" sz="2400" dirty="0"/>
              <a:t>Studies demonstrating these effects delivered rapid ART with other interventions. Emphasises need for pragmatic research to identify feasible delivery packages that assure the effects in trials are realised in programmes</a:t>
            </a:r>
          </a:p>
          <a:p>
            <a:endParaRPr lang="en-ZA" dirty="0"/>
          </a:p>
        </p:txBody>
      </p:sp>
    </p:spTree>
    <p:extLst>
      <p:ext uri="{BB962C8B-B14F-4D97-AF65-F5344CB8AC3E}">
        <p14:creationId xmlns:p14="http://schemas.microsoft.com/office/powerpoint/2010/main" val="184983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17205" eaLnBrk="1" fontAlgn="auto" latinLnBrk="0" hangingPunct="1">
              <a:lnSpc>
                <a:spcPct val="125000"/>
              </a:lnSpc>
              <a:spcBef>
                <a:spcPts val="0"/>
              </a:spcBef>
              <a:spcAft>
                <a:spcPts val="0"/>
              </a:spcAft>
              <a:buClrTx/>
              <a:buSzTx/>
              <a:buFontTx/>
              <a:buNone/>
              <a:tabLst/>
              <a:defRPr/>
            </a:pPr>
            <a:r>
              <a:rPr kumimoji="0" lang="en-ZA" sz="1600" b="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In an epidemic that affects relatively healthy people, why ask </a:t>
            </a:r>
            <a:r>
              <a:rPr kumimoji="0" lang="en-ZA" sz="160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them to go to facilities </a:t>
            </a:r>
            <a:r>
              <a:rPr kumimoji="0" lang="en-ZA" sz="1600" b="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that that they know are full of genuinely sick people; facilities </a:t>
            </a:r>
            <a:r>
              <a:rPr kumimoji="0" lang="en-ZA" sz="160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that cannot accommodate them (</a:t>
            </a:r>
            <a:r>
              <a:rPr kumimoji="0" lang="en-ZA" sz="1600" b="1"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poor infrastructure</a:t>
            </a:r>
            <a:r>
              <a:rPr kumimoji="0" lang="en-ZA" sz="1600" b="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 that do not have staff who are competent to deal with HIV and TB, and aren’t </a:t>
            </a:r>
            <a:r>
              <a:rPr kumimoji="0" lang="en-ZA" sz="160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enthusiastic about dealing </a:t>
            </a:r>
            <a:r>
              <a:rPr kumimoji="0" lang="en-ZA" sz="1600" b="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with the complex and diverse needs of people living with HIV and TB (</a:t>
            </a:r>
            <a:r>
              <a:rPr kumimoji="0" lang="en-ZA" sz="1600" b="1"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institutionalised</a:t>
            </a:r>
            <a:r>
              <a:rPr kumimoji="0" lang="en-ZA" sz="1600" b="1" i="0" u="none" strike="noStrike" kern="0" cap="none" spc="0" normalizeH="0" noProof="0" dirty="0">
                <a:ln>
                  <a:noFill/>
                </a:ln>
                <a:solidFill>
                  <a:srgbClr val="002060"/>
                </a:solidFill>
                <a:effectLst/>
                <a:uLnTx/>
                <a:uFillTx/>
                <a:latin typeface="Calibri" panose="020F0502020204030204"/>
                <a:ea typeface="Avenir Roman"/>
                <a:cs typeface="Avenir Roman"/>
                <a:sym typeface="Helvetica Light"/>
              </a:rPr>
              <a:t> stigma</a:t>
            </a:r>
            <a:r>
              <a:rPr kumimoji="0" lang="en-ZA" sz="1600" b="0" i="0" u="none" strike="noStrike" kern="0" cap="none" spc="0" normalizeH="0" noProof="0" dirty="0">
                <a:ln>
                  <a:noFill/>
                </a:ln>
                <a:solidFill>
                  <a:srgbClr val="002060"/>
                </a:solidFill>
                <a:effectLst/>
                <a:uLnTx/>
                <a:uFillTx/>
                <a:latin typeface="Calibri" panose="020F0502020204030204"/>
                <a:ea typeface="Avenir Roman"/>
                <a:cs typeface="Avenir Roman"/>
                <a:sym typeface="Helvetica Light"/>
              </a:rPr>
              <a:t>)</a:t>
            </a:r>
            <a:r>
              <a:rPr kumimoji="0" lang="en-ZA" sz="1600" b="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 and then the facilities’ make them sick (</a:t>
            </a:r>
            <a:r>
              <a:rPr kumimoji="0" lang="en-ZA" sz="1600" b="1"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lack of adequate infection control</a:t>
            </a:r>
            <a:r>
              <a:rPr kumimoji="0" lang="en-ZA" sz="1600" b="0" i="0" u="none" strike="noStrike" kern="0" cap="none" spc="0" normalizeH="0" baseline="0" noProof="0" dirty="0">
                <a:ln>
                  <a:noFill/>
                </a:ln>
                <a:solidFill>
                  <a:srgbClr val="002060"/>
                </a:solidFill>
                <a:effectLst/>
                <a:uLnTx/>
                <a:uFillTx/>
                <a:latin typeface="Calibri" panose="020F0502020204030204"/>
                <a:ea typeface="Avenir Roman"/>
                <a:cs typeface="Avenir Roman"/>
                <a:sym typeface="Helvetica Light"/>
              </a:rPr>
              <a:t>)…and we wonder why these patients  do not return.</a:t>
            </a:r>
          </a:p>
          <a:p>
            <a:endParaRPr lang="en-ZA" dirty="0"/>
          </a:p>
        </p:txBody>
      </p:sp>
    </p:spTree>
    <p:extLst>
      <p:ext uri="{BB962C8B-B14F-4D97-AF65-F5344CB8AC3E}">
        <p14:creationId xmlns:p14="http://schemas.microsoft.com/office/powerpoint/2010/main" val="367572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11443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F6D53AE3-D594-409C-BCD7-0CDBAB985D53}" type="slidenum">
              <a:rPr lang="en-US" smtClean="0">
                <a:solidFill>
                  <a:srgbClr val="FFFFFF"/>
                </a:solidFill>
              </a:rPr>
              <a:pPr/>
              <a:t>20</a:t>
            </a:fld>
            <a:endParaRPr lang="en-US" dirty="0">
              <a:solidFill>
                <a:srgbClr val="FFFFFF"/>
              </a:solidFill>
            </a:endParaRPr>
          </a:p>
        </p:txBody>
      </p:sp>
      <p:sp>
        <p:nvSpPr>
          <p:cNvPr id="208899" name="Rectangle 2"/>
          <p:cNvSpPr>
            <a:spLocks noGrp="1" noRot="1" noChangeAspect="1" noChangeArrowheads="1" noTextEdit="1"/>
          </p:cNvSpPr>
          <p:nvPr>
            <p:ph type="sldImg"/>
          </p:nvPr>
        </p:nvSpPr>
        <p:spPr>
          <a:xfrm>
            <a:off x="139700" y="768350"/>
            <a:ext cx="6819900" cy="3836988"/>
          </a:xfrm>
          <a:ln/>
        </p:spPr>
      </p:sp>
      <p:sp>
        <p:nvSpPr>
          <p:cNvPr id="208900" name="Rectangle 3"/>
          <p:cNvSpPr>
            <a:spLocks noGrp="1" noChangeArrowheads="1"/>
          </p:cNvSpPr>
          <p:nvPr>
            <p:ph type="body" idx="1"/>
          </p:nvPr>
        </p:nvSpPr>
        <p:spPr>
          <a:noFill/>
          <a:ln/>
        </p:spPr>
        <p:txBody>
          <a:bodyPr/>
          <a:lstStyle/>
          <a:p>
            <a:pPr marL="0" marR="0" lvl="0" indent="0" defTabSz="317205" eaLnBrk="1" fontAlgn="auto" latinLnBrk="0" hangingPunct="1">
              <a:lnSpc>
                <a:spcPct val="125000"/>
              </a:lnSpc>
              <a:spcBef>
                <a:spcPts val="0"/>
              </a:spcBef>
              <a:spcAft>
                <a:spcPts val="0"/>
              </a:spcAft>
              <a:buClrTx/>
              <a:buSzTx/>
              <a:buFontTx/>
              <a:buNone/>
              <a:tabLst/>
              <a:defRPr/>
            </a:pPr>
            <a:r>
              <a:rPr lang="en-ZA" sz="1800" dirty="0"/>
              <a:t>There can be no reasonable expectation that any person could sustain this burden of interactions and waiting times on an ongoing life-time basis with current service delivery models</a:t>
            </a:r>
          </a:p>
          <a:p>
            <a:pPr marL="171450" indent="-171450">
              <a:buFont typeface="Arial" panose="020B0604020202020204" pitchFamily="34" charset="0"/>
              <a:buChar char="•"/>
            </a:pPr>
            <a:r>
              <a:rPr lang="en-ZA" sz="1400" dirty="0"/>
              <a:t>The largest opportunities for simplification of the implementation framework can be obtained if:</a:t>
            </a:r>
          </a:p>
          <a:p>
            <a:pPr marL="514350" lvl="1" indent="-171450">
              <a:buFont typeface="Arial" panose="020B0604020202020204" pitchFamily="34" charset="0"/>
              <a:buChar char="•"/>
            </a:pPr>
            <a:r>
              <a:rPr lang="en-ZA" sz="1400" dirty="0"/>
              <a:t>A model of home care can be operationalized at scale to radically reduce required clinic visits</a:t>
            </a:r>
          </a:p>
          <a:p>
            <a:pPr marL="514350" lvl="1" indent="-171450">
              <a:buFont typeface="Arial" panose="020B0604020202020204" pitchFamily="34" charset="0"/>
              <a:buChar char="•"/>
            </a:pPr>
            <a:r>
              <a:rPr lang="en-ZA" sz="1400" dirty="0"/>
              <a:t>The number of required interventions between discovery of positivity and the opening of a clinical file can be radically reduced; and</a:t>
            </a:r>
          </a:p>
          <a:p>
            <a:pPr marL="514350" lvl="1" indent="-171450">
              <a:buFont typeface="Arial" panose="020B0604020202020204" pitchFamily="34" charset="0"/>
              <a:buChar char="•"/>
            </a:pPr>
            <a:r>
              <a:rPr lang="en-ZA" sz="1400" dirty="0"/>
              <a:t>The initial time patients spend waiting to find their file prior to being sent to triage is radically reduced</a:t>
            </a:r>
          </a:p>
          <a:p>
            <a:pPr>
              <a:spcBef>
                <a:spcPts val="0"/>
              </a:spcBef>
            </a:pPr>
            <a:endParaRPr lang="en-GB" dirty="0"/>
          </a:p>
        </p:txBody>
      </p:sp>
    </p:spTree>
    <p:extLst>
      <p:ext uri="{BB962C8B-B14F-4D97-AF65-F5344CB8AC3E}">
        <p14:creationId xmlns:p14="http://schemas.microsoft.com/office/powerpoint/2010/main" val="180609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7B40C-A2EB-4D5D-87A3-4FAFBA0D8C94}"/>
              </a:ext>
            </a:extLst>
          </p:cNvPr>
          <p:cNvSpPr>
            <a:spLocks noGrp="1"/>
          </p:cNvSpPr>
          <p:nvPr>
            <p:ph type="title"/>
          </p:nvPr>
        </p:nvSpPr>
        <p:spPr>
          <a:xfrm>
            <a:off x="5190622" y="2003923"/>
            <a:ext cx="4247292" cy="1325563"/>
          </a:xfrm>
          <a:prstGeom prst="rect">
            <a:avLst/>
          </a:prstGeom>
        </p:spPr>
        <p:txBody>
          <a:bodyPr/>
          <a:lstStyle>
            <a:lvl1pPr>
              <a:defRPr>
                <a:solidFill>
                  <a:srgbClr val="143840"/>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89591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C543C-63DA-4B62-A54E-5BA21F2B40FD}"/>
              </a:ext>
            </a:extLst>
          </p:cNvPr>
          <p:cNvSpPr>
            <a:spLocks noGrp="1"/>
          </p:cNvSpPr>
          <p:nvPr>
            <p:ph type="title"/>
          </p:nvPr>
        </p:nvSpPr>
        <p:spPr>
          <a:xfrm>
            <a:off x="3198419" y="912526"/>
            <a:ext cx="8155379" cy="786315"/>
          </a:xfrm>
          <a:prstGeom prst="rect">
            <a:avLst/>
          </a:prstGeom>
        </p:spPr>
        <p:txBody>
          <a:bodyPr/>
          <a:lstStyle>
            <a:lvl1pPr>
              <a:defRPr u="sng">
                <a:solidFill>
                  <a:srgbClr val="143840"/>
                </a:solidFill>
              </a:defRPr>
            </a:lvl1pPr>
          </a:lstStyle>
          <a:p>
            <a:r>
              <a:rPr kumimoji="0" lang="en-US" sz="4400" b="0" i="0" u="none" strike="noStrike" kern="1200" cap="none" spc="0" normalizeH="0" baseline="0" noProof="0" dirty="0">
                <a:ln>
                  <a:noFill/>
                </a:ln>
                <a:solidFill>
                  <a:srgbClr val="103154"/>
                </a:solidFill>
                <a:effectLst/>
                <a:uLnTx/>
                <a:uFillTx/>
                <a:latin typeface="+mj-lt"/>
                <a:ea typeface="+mj-ea"/>
                <a:cs typeface="+mj-cs"/>
              </a:rPr>
              <a:t>Click to edit Master title style</a:t>
            </a:r>
            <a:endParaRPr lang="en-ZA" dirty="0"/>
          </a:p>
        </p:txBody>
      </p:sp>
      <p:sp>
        <p:nvSpPr>
          <p:cNvPr id="5" name="Content Placeholder 2">
            <a:extLst>
              <a:ext uri="{FF2B5EF4-FFF2-40B4-BE49-F238E27FC236}">
                <a16:creationId xmlns:a16="http://schemas.microsoft.com/office/drawing/2014/main" id="{6290BF51-FCC4-4C96-BC67-0C585462A11F}"/>
              </a:ext>
            </a:extLst>
          </p:cNvPr>
          <p:cNvSpPr>
            <a:spLocks noGrp="1"/>
          </p:cNvSpPr>
          <p:nvPr>
            <p:ph idx="1"/>
          </p:nvPr>
        </p:nvSpPr>
        <p:spPr>
          <a:xfrm>
            <a:off x="3198420" y="1698841"/>
            <a:ext cx="8155377" cy="3972129"/>
          </a:xfrm>
          <a:prstGeom prst="rect">
            <a:avLst/>
          </a:prstGeom>
        </p:spPr>
        <p:txBody>
          <a:bodyPr/>
          <a:lstStyle>
            <a:lvl1pPr>
              <a:defRPr>
                <a:solidFill>
                  <a:srgbClr val="143840"/>
                </a:solidFill>
              </a:defRPr>
            </a:lvl1pPr>
            <a:lvl2pPr>
              <a:defRPr>
                <a:solidFill>
                  <a:srgbClr val="143840"/>
                </a:solidFill>
              </a:defRPr>
            </a:lvl2pPr>
            <a:lvl3pPr>
              <a:defRPr>
                <a:solidFill>
                  <a:srgbClr val="143840"/>
                </a:solidFill>
              </a:defRPr>
            </a:lvl3pPr>
            <a:lvl4pPr>
              <a:defRPr>
                <a:solidFill>
                  <a:srgbClr val="143840"/>
                </a:solidFill>
              </a:defRPr>
            </a:lvl4pPr>
            <a:lvl5pPr>
              <a:defRPr>
                <a:solidFill>
                  <a:srgbClr val="1438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16805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7B40C-A2EB-4D5D-87A3-4FAFBA0D8C94}"/>
              </a:ext>
            </a:extLst>
          </p:cNvPr>
          <p:cNvSpPr>
            <a:spLocks noGrp="1"/>
          </p:cNvSpPr>
          <p:nvPr>
            <p:ph type="title"/>
          </p:nvPr>
        </p:nvSpPr>
        <p:spPr>
          <a:xfrm>
            <a:off x="7106507" y="365128"/>
            <a:ext cx="4247292" cy="1325563"/>
          </a:xfrm>
          <a:prstGeom prst="rect">
            <a:avLst/>
          </a:prstGeom>
        </p:spPr>
        <p:txBody>
          <a:bodyPr/>
          <a:lstStyle>
            <a:lvl1pPr>
              <a:defRPr>
                <a:solidFill>
                  <a:srgbClr val="143840"/>
                </a:solidFill>
              </a:defRPr>
            </a:lvl1pPr>
          </a:lstStyle>
          <a:p>
            <a:r>
              <a:rPr lang="en-US" dirty="0"/>
              <a:t>Click to edit Master title style</a:t>
            </a:r>
            <a:endParaRPr lang="en-ZA" dirty="0"/>
          </a:p>
        </p:txBody>
      </p:sp>
      <p:sp>
        <p:nvSpPr>
          <p:cNvPr id="11" name="Text Placeholder 10">
            <a:extLst>
              <a:ext uri="{FF2B5EF4-FFF2-40B4-BE49-F238E27FC236}">
                <a16:creationId xmlns:a16="http://schemas.microsoft.com/office/drawing/2014/main" id="{76E10F86-58FA-4656-89E3-2301536B1650}"/>
              </a:ext>
            </a:extLst>
          </p:cNvPr>
          <p:cNvSpPr>
            <a:spLocks noGrp="1"/>
          </p:cNvSpPr>
          <p:nvPr>
            <p:ph type="body" sz="quarter" idx="10" hasCustomPrompt="1"/>
          </p:nvPr>
        </p:nvSpPr>
        <p:spPr>
          <a:xfrm>
            <a:off x="7106507" y="2454278"/>
            <a:ext cx="4247292" cy="1730375"/>
          </a:xfrm>
          <a:prstGeom prst="rect">
            <a:avLst/>
          </a:prstGeom>
        </p:spPr>
        <p:txBody>
          <a:bodyPr/>
          <a:lstStyle>
            <a:lvl1pPr marL="0" indent="0">
              <a:buNone/>
              <a:defRPr>
                <a:solidFill>
                  <a:srgbClr val="143840"/>
                </a:solidFill>
                <a:latin typeface="+mj-lt"/>
              </a:defRPr>
            </a:lvl1pPr>
          </a:lstStyle>
          <a:p>
            <a:pPr lvl="0"/>
            <a:r>
              <a:rPr lang="en-US" dirty="0"/>
              <a:t>Date</a:t>
            </a:r>
          </a:p>
        </p:txBody>
      </p:sp>
    </p:spTree>
    <p:extLst>
      <p:ext uri="{BB962C8B-B14F-4D97-AF65-F5344CB8AC3E}">
        <p14:creationId xmlns:p14="http://schemas.microsoft.com/office/powerpoint/2010/main" val="3708811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428708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04361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011367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423606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F9C4E7-F35C-4C12-BC68-61EB71A3F439}" type="datetimeFigureOut">
              <a:rPr lang="en-ZA" smtClean="0"/>
              <a:t>2019/07/21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79753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F9C4E7-F35C-4C12-BC68-61EB71A3F439}" type="datetimeFigureOut">
              <a:rPr lang="en-ZA" smtClean="0"/>
              <a:t>2019/07/21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336698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9C4E7-F35C-4C12-BC68-61EB71A3F439}" type="datetimeFigureOut">
              <a:rPr lang="en-ZA" smtClean="0"/>
              <a:t>2019/07/21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373951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308123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C543C-63DA-4B62-A54E-5BA21F2B40FD}"/>
              </a:ext>
            </a:extLst>
          </p:cNvPr>
          <p:cNvSpPr>
            <a:spLocks noGrp="1"/>
          </p:cNvSpPr>
          <p:nvPr>
            <p:ph type="title"/>
          </p:nvPr>
        </p:nvSpPr>
        <p:spPr>
          <a:xfrm>
            <a:off x="3198419" y="912526"/>
            <a:ext cx="8155379" cy="786315"/>
          </a:xfrm>
          <a:prstGeom prst="rect">
            <a:avLst/>
          </a:prstGeom>
        </p:spPr>
        <p:txBody>
          <a:bodyPr/>
          <a:lstStyle>
            <a:lvl1pPr>
              <a:defRPr u="sng">
                <a:solidFill>
                  <a:srgbClr val="143840"/>
                </a:solidFill>
              </a:defRPr>
            </a:lvl1pPr>
          </a:lstStyle>
          <a:p>
            <a:r>
              <a:rPr kumimoji="0" lang="en-US" sz="4400" b="0" i="0" u="none" strike="noStrike" kern="1200" cap="none" spc="0" normalizeH="0" baseline="0" noProof="0" dirty="0">
                <a:ln>
                  <a:noFill/>
                </a:ln>
                <a:solidFill>
                  <a:srgbClr val="103154"/>
                </a:solidFill>
                <a:effectLst/>
                <a:uLnTx/>
                <a:uFillTx/>
                <a:latin typeface="+mj-lt"/>
                <a:ea typeface="+mj-ea"/>
                <a:cs typeface="+mj-cs"/>
              </a:rPr>
              <a:t>Click to edit Master title style</a:t>
            </a:r>
            <a:endParaRPr lang="en-ZA" dirty="0"/>
          </a:p>
        </p:txBody>
      </p:sp>
      <p:sp>
        <p:nvSpPr>
          <p:cNvPr id="5" name="Content Placeholder 2">
            <a:extLst>
              <a:ext uri="{FF2B5EF4-FFF2-40B4-BE49-F238E27FC236}">
                <a16:creationId xmlns:a16="http://schemas.microsoft.com/office/drawing/2014/main" id="{6290BF51-FCC4-4C96-BC67-0C585462A11F}"/>
              </a:ext>
            </a:extLst>
          </p:cNvPr>
          <p:cNvSpPr>
            <a:spLocks noGrp="1"/>
          </p:cNvSpPr>
          <p:nvPr>
            <p:ph idx="1"/>
          </p:nvPr>
        </p:nvSpPr>
        <p:spPr>
          <a:xfrm>
            <a:off x="3198420" y="1698841"/>
            <a:ext cx="8155377" cy="3972129"/>
          </a:xfrm>
          <a:prstGeom prst="rect">
            <a:avLst/>
          </a:prstGeom>
        </p:spPr>
        <p:txBody>
          <a:bodyPr/>
          <a:lstStyle>
            <a:lvl1pPr>
              <a:defRPr>
                <a:solidFill>
                  <a:srgbClr val="143840"/>
                </a:solidFill>
              </a:defRPr>
            </a:lvl1pPr>
            <a:lvl2pPr>
              <a:defRPr>
                <a:solidFill>
                  <a:srgbClr val="143840"/>
                </a:solidFill>
              </a:defRPr>
            </a:lvl2pPr>
            <a:lvl3pPr>
              <a:defRPr>
                <a:solidFill>
                  <a:srgbClr val="143840"/>
                </a:solidFill>
              </a:defRPr>
            </a:lvl3pPr>
            <a:lvl4pPr>
              <a:defRPr>
                <a:solidFill>
                  <a:srgbClr val="143840"/>
                </a:solidFill>
              </a:defRPr>
            </a:lvl4pPr>
            <a:lvl5pPr>
              <a:defRPr>
                <a:solidFill>
                  <a:srgbClr val="1438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128625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915675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992295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660365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94581" y="232914"/>
            <a:ext cx="10859219" cy="767751"/>
          </a:xfrm>
        </p:spPr>
        <p:txBody>
          <a:bodyPr>
            <a:normAutofit/>
          </a:bodyPr>
          <a:lstStyle>
            <a:lvl1pPr>
              <a:defRPr sz="4000">
                <a:solidFill>
                  <a:schemeClr val="bg1"/>
                </a:solidFill>
                <a:latin typeface="Century Gothic" panose="020B0502020202020204" pitchFamily="34" charset="0"/>
              </a:defRPr>
            </a:lvl1pPr>
          </a:lstStyle>
          <a:p>
            <a:r>
              <a:rPr lang="en-US" dirty="0"/>
              <a:t>Click to edit Master title style</a:t>
            </a:r>
            <a:endParaRPr lang="en-ZA" dirty="0"/>
          </a:p>
        </p:txBody>
      </p:sp>
      <p:sp>
        <p:nvSpPr>
          <p:cNvPr id="4" name="Content Placeholder 3"/>
          <p:cNvSpPr>
            <a:spLocks noGrp="1"/>
          </p:cNvSpPr>
          <p:nvPr>
            <p:ph sz="quarter" idx="10"/>
          </p:nvPr>
        </p:nvSpPr>
        <p:spPr>
          <a:xfrm>
            <a:off x="495301" y="1331913"/>
            <a:ext cx="10858500" cy="43561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762013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219200" y="2133600"/>
            <a:ext cx="98552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371600" indent="0">
              <a:buFont typeface="Arial" pitchFamily="34" charset="0"/>
              <a:buNone/>
              <a:defRPr baseline="0">
                <a:solidFill>
                  <a:schemeClr val="tx1"/>
                </a:solidFill>
              </a:defRPr>
            </a:lvl5pPr>
          </a:lstStyle>
          <a:p>
            <a:pPr lvl="0"/>
            <a:r>
              <a:rPr lang="en-US" dirty="0"/>
              <a:t>Click to edit text and use Arial font</a:t>
            </a:r>
          </a:p>
          <a:p>
            <a:pPr lvl="1"/>
            <a:r>
              <a:rPr lang="en-US" dirty="0"/>
              <a:t>Tips</a:t>
            </a:r>
          </a:p>
          <a:p>
            <a:pPr lvl="2"/>
            <a:r>
              <a:rPr lang="en-US" dirty="0"/>
              <a:t>Proofread for spelling and grammar</a:t>
            </a:r>
          </a:p>
          <a:p>
            <a:pPr lvl="2"/>
            <a:r>
              <a:rPr lang="en-US" dirty="0"/>
              <a:t>Keep it simple</a:t>
            </a:r>
          </a:p>
          <a:p>
            <a:pPr lvl="2"/>
            <a:r>
              <a:rPr lang="en-US" dirty="0"/>
              <a:t>Avoid reading from your slides</a:t>
            </a:r>
          </a:p>
          <a:p>
            <a:pPr lvl="2"/>
            <a:r>
              <a:rPr lang="en-US" dirty="0"/>
              <a:t>Use visuals. Don’t just tell them. Show them too.</a:t>
            </a:r>
          </a:p>
          <a:p>
            <a:pPr lvl="2"/>
            <a:r>
              <a:rPr lang="en-US" dirty="0"/>
              <a:t>Please do not cover up the top blue banner with the HPTN logo</a:t>
            </a:r>
          </a:p>
          <a:p>
            <a:pPr lvl="2"/>
            <a:r>
              <a:rPr lang="en-US" dirty="0"/>
              <a:t>Remember: LESS IS ALWAYS MORE</a:t>
            </a:r>
          </a:p>
          <a:p>
            <a:pPr lvl="2"/>
            <a:endParaRPr lang="en-US" dirty="0"/>
          </a:p>
        </p:txBody>
      </p:sp>
      <p:sp>
        <p:nvSpPr>
          <p:cNvPr id="4" name="Title 3"/>
          <p:cNvSpPr>
            <a:spLocks noGrp="1"/>
          </p:cNvSpPr>
          <p:nvPr>
            <p:ph type="title" hasCustomPrompt="1"/>
          </p:nvPr>
        </p:nvSpPr>
        <p:spPr>
          <a:xfrm>
            <a:off x="1117600" y="960438"/>
            <a:ext cx="9956800" cy="944562"/>
          </a:xfrm>
        </p:spPr>
        <p:txBody>
          <a:bodyPr/>
          <a:lstStyle>
            <a:lvl1pPr>
              <a:defRPr>
                <a:solidFill>
                  <a:srgbClr val="0E99C0"/>
                </a:solidFill>
              </a:defRPr>
            </a:lvl1pPr>
          </a:lstStyle>
          <a:p>
            <a:r>
              <a:rPr lang="en-US" dirty="0"/>
              <a:t>Header</a:t>
            </a:r>
          </a:p>
        </p:txBody>
      </p:sp>
    </p:spTree>
    <p:extLst>
      <p:ext uri="{BB962C8B-B14F-4D97-AF65-F5344CB8AC3E}">
        <p14:creationId xmlns:p14="http://schemas.microsoft.com/office/powerpoint/2010/main" val="4185666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4255479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530721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321436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3713630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F9C4E7-F35C-4C12-BC68-61EB71A3F439}" type="datetimeFigureOut">
              <a:rPr lang="en-ZA" smtClean="0"/>
              <a:t>2019/07/21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44856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7B40C-A2EB-4D5D-87A3-4FAFBA0D8C94}"/>
              </a:ext>
            </a:extLst>
          </p:cNvPr>
          <p:cNvSpPr>
            <a:spLocks noGrp="1"/>
          </p:cNvSpPr>
          <p:nvPr>
            <p:ph type="title"/>
          </p:nvPr>
        </p:nvSpPr>
        <p:spPr>
          <a:xfrm>
            <a:off x="5190622" y="2003923"/>
            <a:ext cx="4247292" cy="1325563"/>
          </a:xfrm>
          <a:prstGeom prst="rect">
            <a:avLst/>
          </a:prstGeom>
        </p:spPr>
        <p:txBody>
          <a:bodyPr/>
          <a:lstStyle>
            <a:lvl1pPr>
              <a:defRPr>
                <a:solidFill>
                  <a:srgbClr val="143840"/>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339226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F9C4E7-F35C-4C12-BC68-61EB71A3F439}" type="datetimeFigureOut">
              <a:rPr lang="en-ZA" smtClean="0"/>
              <a:t>2019/07/21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3892897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9C4E7-F35C-4C12-BC68-61EB71A3F439}" type="datetimeFigureOut">
              <a:rPr lang="en-ZA" smtClean="0"/>
              <a:t>2019/07/21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4121531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78236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466835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3994501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4260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8BF82A7-A8AB-4B6A-B7C6-CFEBBE2514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66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26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60C24BF-300C-42BB-9B03-5B154C8168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FE871AFA-F506-4F9E-BF7E-F7D88EB1C4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11625" y="109538"/>
            <a:ext cx="39687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4B258D03-C841-4B48-B159-DCDE2F38AC9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88511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93EDD3A-81F5-4FE8-87ED-168440C8C4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7C63934-9B1B-4688-96BC-D4465A7F7B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8159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B81CE0D-BD93-45CA-9EB2-DC242847D8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8830DE76-95D1-4749-B7F9-8BAAE73C43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06035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C543C-63DA-4B62-A54E-5BA21F2B40FD}"/>
              </a:ext>
            </a:extLst>
          </p:cNvPr>
          <p:cNvSpPr>
            <a:spLocks noGrp="1"/>
          </p:cNvSpPr>
          <p:nvPr>
            <p:ph type="title"/>
          </p:nvPr>
        </p:nvSpPr>
        <p:spPr>
          <a:xfrm>
            <a:off x="3198419" y="912526"/>
            <a:ext cx="8155379" cy="786315"/>
          </a:xfrm>
          <a:prstGeom prst="rect">
            <a:avLst/>
          </a:prstGeom>
        </p:spPr>
        <p:txBody>
          <a:bodyPr/>
          <a:lstStyle>
            <a:lvl1pPr>
              <a:defRPr u="sng">
                <a:solidFill>
                  <a:srgbClr val="143840"/>
                </a:solidFill>
              </a:defRPr>
            </a:lvl1pPr>
          </a:lstStyle>
          <a:p>
            <a:r>
              <a:rPr kumimoji="0" lang="en-US" sz="4400" b="0" i="0" u="none" strike="noStrike" kern="1200" cap="none" spc="0" normalizeH="0" baseline="0" noProof="0" dirty="0">
                <a:ln>
                  <a:noFill/>
                </a:ln>
                <a:solidFill>
                  <a:srgbClr val="103154"/>
                </a:solidFill>
                <a:effectLst/>
                <a:uLnTx/>
                <a:uFillTx/>
                <a:latin typeface="+mj-lt"/>
                <a:ea typeface="+mj-ea"/>
                <a:cs typeface="+mj-cs"/>
              </a:rPr>
              <a:t>Click to edit Master title style</a:t>
            </a:r>
            <a:endParaRPr lang="en-ZA" dirty="0"/>
          </a:p>
        </p:txBody>
      </p:sp>
      <p:sp>
        <p:nvSpPr>
          <p:cNvPr id="5" name="Content Placeholder 2">
            <a:extLst>
              <a:ext uri="{FF2B5EF4-FFF2-40B4-BE49-F238E27FC236}">
                <a16:creationId xmlns:a16="http://schemas.microsoft.com/office/drawing/2014/main" id="{6290BF51-FCC4-4C96-BC67-0C585462A11F}"/>
              </a:ext>
            </a:extLst>
          </p:cNvPr>
          <p:cNvSpPr>
            <a:spLocks noGrp="1"/>
          </p:cNvSpPr>
          <p:nvPr>
            <p:ph idx="1"/>
          </p:nvPr>
        </p:nvSpPr>
        <p:spPr>
          <a:xfrm>
            <a:off x="3198420" y="1698841"/>
            <a:ext cx="8155377" cy="3972129"/>
          </a:xfrm>
          <a:prstGeom prst="rect">
            <a:avLst/>
          </a:prstGeom>
        </p:spPr>
        <p:txBody>
          <a:bodyPr/>
          <a:lstStyle>
            <a:lvl1pPr>
              <a:defRPr>
                <a:solidFill>
                  <a:srgbClr val="143840"/>
                </a:solidFill>
              </a:defRPr>
            </a:lvl1pPr>
            <a:lvl2pPr>
              <a:defRPr>
                <a:solidFill>
                  <a:srgbClr val="143840"/>
                </a:solidFill>
              </a:defRPr>
            </a:lvl2pPr>
            <a:lvl3pPr>
              <a:defRPr>
                <a:solidFill>
                  <a:srgbClr val="143840"/>
                </a:solidFill>
              </a:defRPr>
            </a:lvl3pPr>
            <a:lvl4pPr>
              <a:defRPr>
                <a:solidFill>
                  <a:srgbClr val="143840"/>
                </a:solidFill>
              </a:defRPr>
            </a:lvl4pPr>
            <a:lvl5pPr>
              <a:defRPr>
                <a:solidFill>
                  <a:srgbClr val="1438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357195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0AA9DCC-F126-4754-AA52-4FFD27C8C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FF88AA79-111F-40BE-A312-3CABE0B8F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7306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C914D7-AA69-4ABA-A9C7-DFF2F103AB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ECAE59-7C64-4461-9AB4-FD09344976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882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C33C22F-3695-4DA8-A478-4BF9394CC3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D712CD7F-3542-4FB9-920C-E8CCE2CFA1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1200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37721E6D-AD26-44BF-95F9-F1C1E7031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9F0F68C-40C5-4DE3-87C0-F16A3EAF8B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184728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240016F-D379-47E3-8B93-7824BCD5F4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E6556B05-14DD-448C-A0C5-D67DEC1BFA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438400" y="612775"/>
            <a:ext cx="7315200" cy="4114800"/>
          </a:xfrm>
        </p:spPr>
        <p:txBody>
          <a:bodyPr rtlCol="0">
            <a:normAutofit/>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3049285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C818B50-59AE-4A64-8E5F-0138C50C1B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903F378F-6B78-4417-BE17-2C3FF59F83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620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2F96A62-60DE-4BCF-BCFB-7385C8D534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111875"/>
            <a:ext cx="123491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20742130-B9F8-4D0B-B197-4A58671879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0" y="6111875"/>
            <a:ext cx="4330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lvl1pPr>
              <a:defRPr sz="4000" b="1">
                <a:solidFill>
                  <a:srgbClr val="E8303B"/>
                </a:solidFill>
                <a:latin typeface="Franklin Gothic Book" panose="020B05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267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6A50-348B-4D1F-8A42-4FEC63E8B48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6522B1A8-B66A-47A7-8613-E07F7CCBC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D7BEEAA9-8595-47A0-90B3-20225E56A421}"/>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a:extLst>
              <a:ext uri="{FF2B5EF4-FFF2-40B4-BE49-F238E27FC236}">
                <a16:creationId xmlns:a16="http://schemas.microsoft.com/office/drawing/2014/main" id="{7E515634-718B-4917-86AB-92D5CB2277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8A97E5A-BD63-435E-854B-AAFE23DDC6F2}"/>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48591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F620-86D1-4008-BC97-CF2A8946B3F5}"/>
              </a:ext>
            </a:extLst>
          </p:cNvPr>
          <p:cNvSpPr>
            <a:spLocks noGrp="1"/>
          </p:cNvSpPr>
          <p:nvPr>
            <p:ph type="title"/>
          </p:nvPr>
        </p:nvSpPr>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6EA774D6-735B-4FAC-B444-C8B62B4457D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F6366754-8D09-4D99-9058-ECB81266280F}"/>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a:extLst>
              <a:ext uri="{FF2B5EF4-FFF2-40B4-BE49-F238E27FC236}">
                <a16:creationId xmlns:a16="http://schemas.microsoft.com/office/drawing/2014/main" id="{12801C8F-A86F-449C-B54A-4635347E07F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F348D5D-3BB4-4D5E-8098-EDEDEE8C9A0A}"/>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65724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E9CB-B203-448E-8BDC-AD94C81DD3D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B21EDB5-FB22-4517-B5A9-36ACB674042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11222A-92B5-4662-93D5-8DC00E1D22B5}"/>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5" name="Footer Placeholder 4">
            <a:extLst>
              <a:ext uri="{FF2B5EF4-FFF2-40B4-BE49-F238E27FC236}">
                <a16:creationId xmlns:a16="http://schemas.microsoft.com/office/drawing/2014/main" id="{F45529CF-1477-44E1-8215-06C7B840934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A8419EA-CDFB-4654-87FA-640998058555}"/>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15528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7B40C-A2EB-4D5D-87A3-4FAFBA0D8C94}"/>
              </a:ext>
            </a:extLst>
          </p:cNvPr>
          <p:cNvSpPr>
            <a:spLocks noGrp="1"/>
          </p:cNvSpPr>
          <p:nvPr>
            <p:ph type="title"/>
          </p:nvPr>
        </p:nvSpPr>
        <p:spPr>
          <a:xfrm>
            <a:off x="5190622" y="2003923"/>
            <a:ext cx="4247292" cy="1325563"/>
          </a:xfrm>
          <a:prstGeom prst="rect">
            <a:avLst/>
          </a:prstGeom>
        </p:spPr>
        <p:txBody>
          <a:bodyPr/>
          <a:lstStyle>
            <a:lvl1pPr>
              <a:defRPr>
                <a:solidFill>
                  <a:srgbClr val="143840"/>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054498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C57E-9417-4235-8518-D0A5B6A583B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5B6C3C3-0CC1-44DA-8873-64E3A91F7DA0}"/>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018DFDA-FAB0-418B-9AC0-B772AD7296C0}"/>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55C8F45-D47D-454A-8C1E-44659D316633}"/>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a:extLst>
              <a:ext uri="{FF2B5EF4-FFF2-40B4-BE49-F238E27FC236}">
                <a16:creationId xmlns:a16="http://schemas.microsoft.com/office/drawing/2014/main" id="{8F59416C-3EEA-4B59-BD53-7FBBA591351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A57A58-BDFA-47B1-B1D8-F38BF6D64892}"/>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402885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D673-B218-44D1-B2DE-36DE260D435D}"/>
              </a:ext>
            </a:extLst>
          </p:cNvPr>
          <p:cNvSpPr>
            <a:spLocks noGrp="1"/>
          </p:cNvSpPr>
          <p:nvPr>
            <p:ph type="title"/>
          </p:nvPr>
        </p:nvSpPr>
        <p:spPr/>
        <p:txBody>
          <a:bodyPr/>
          <a:lstStyle/>
          <a:p>
            <a:r>
              <a:rPr lang="en-US" dirty="0"/>
              <a:t>Click to edit Master title style</a:t>
            </a:r>
            <a:endParaRPr lang="en-ZA" dirty="0"/>
          </a:p>
        </p:txBody>
      </p:sp>
      <p:sp>
        <p:nvSpPr>
          <p:cNvPr id="3" name="Date Placeholder 2">
            <a:extLst>
              <a:ext uri="{FF2B5EF4-FFF2-40B4-BE49-F238E27FC236}">
                <a16:creationId xmlns:a16="http://schemas.microsoft.com/office/drawing/2014/main" id="{7DDF4218-1FBC-4FE9-B5B3-EDBFEB89B56F}"/>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4" name="Footer Placeholder 3">
            <a:extLst>
              <a:ext uri="{FF2B5EF4-FFF2-40B4-BE49-F238E27FC236}">
                <a16:creationId xmlns:a16="http://schemas.microsoft.com/office/drawing/2014/main" id="{7582ADD9-47F3-4E32-8330-D8FCB432F5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37732C7-562C-42FC-9B8C-0AE079CFF8E5}"/>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1334463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C7DB62-81D0-4150-93B3-C8EAB2657826}"/>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3" name="Footer Placeholder 2">
            <a:extLst>
              <a:ext uri="{FF2B5EF4-FFF2-40B4-BE49-F238E27FC236}">
                <a16:creationId xmlns:a16="http://schemas.microsoft.com/office/drawing/2014/main" id="{21970A36-7907-4CA9-8044-5BB1DC0CFF4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48F25A19-C73D-4A0F-B64B-2EA94F03DC0D}"/>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42752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1F87-F800-4FD8-BC3E-DE40376BF59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6847DA2-905D-4698-924B-D6091A32396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54108F3-B7FA-4197-91BB-C4E98168393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FE6F2B-3354-4079-B102-891D6D930010}"/>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a:extLst>
              <a:ext uri="{FF2B5EF4-FFF2-40B4-BE49-F238E27FC236}">
                <a16:creationId xmlns:a16="http://schemas.microsoft.com/office/drawing/2014/main" id="{093A6E06-A069-4E4B-93C1-AD4DF5864BA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DAE1A7E-F778-45C4-BC67-704A9883ED4A}"/>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734878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09BE-76BC-424A-9E87-60C5B6F0805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DA8BE3D-3258-46D8-B8AF-153688754ED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D2DA83D-14BD-49E0-A3E8-65C3480320D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6D358-6E9A-4C1D-AF6E-24FC15FC5733}"/>
              </a:ext>
            </a:extLst>
          </p:cNvPr>
          <p:cNvSpPr>
            <a:spLocks noGrp="1"/>
          </p:cNvSpPr>
          <p:nvPr>
            <p:ph type="dt" sz="half" idx="10"/>
          </p:nvPr>
        </p:nvSpPr>
        <p:spPr/>
        <p:txBody>
          <a:bodyPr/>
          <a:lstStyle/>
          <a:p>
            <a:fld id="{BDF9C4E7-F35C-4C12-BC68-61EB71A3F439}" type="datetimeFigureOut">
              <a:rPr lang="en-ZA" smtClean="0"/>
              <a:t>2019/07/21</a:t>
            </a:fld>
            <a:endParaRPr lang="en-ZA"/>
          </a:p>
        </p:txBody>
      </p:sp>
      <p:sp>
        <p:nvSpPr>
          <p:cNvPr id="6" name="Footer Placeholder 5">
            <a:extLst>
              <a:ext uri="{FF2B5EF4-FFF2-40B4-BE49-F238E27FC236}">
                <a16:creationId xmlns:a16="http://schemas.microsoft.com/office/drawing/2014/main" id="{CA0FFD89-543B-4448-974D-C4F1ABB88A7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CDA3174-EDF9-4550-97DC-EA549E5A41CC}"/>
              </a:ext>
            </a:extLst>
          </p:cNvPr>
          <p:cNvSpPr>
            <a:spLocks noGrp="1"/>
          </p:cNvSpPr>
          <p:nvPr>
            <p:ph type="sldNum" sz="quarter" idx="12"/>
          </p:nvPr>
        </p:nvSpPr>
        <p:spPr/>
        <p:txBody>
          <a:bodyPr/>
          <a:lstStyle/>
          <a:p>
            <a:fld id="{A77FF44B-119D-4EB4-9EAA-5BF9CB3FFE2C}" type="slidenum">
              <a:rPr lang="en-ZA" smtClean="0"/>
              <a:t>‹#›</a:t>
            </a:fld>
            <a:endParaRPr lang="en-ZA"/>
          </a:p>
        </p:txBody>
      </p:sp>
    </p:spTree>
    <p:extLst>
      <p:ext uri="{BB962C8B-B14F-4D97-AF65-F5344CB8AC3E}">
        <p14:creationId xmlns:p14="http://schemas.microsoft.com/office/powerpoint/2010/main" val="207251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C543C-63DA-4B62-A54E-5BA21F2B40FD}"/>
              </a:ext>
            </a:extLst>
          </p:cNvPr>
          <p:cNvSpPr>
            <a:spLocks noGrp="1"/>
          </p:cNvSpPr>
          <p:nvPr>
            <p:ph type="title"/>
          </p:nvPr>
        </p:nvSpPr>
        <p:spPr>
          <a:xfrm>
            <a:off x="3198419" y="912526"/>
            <a:ext cx="8155379" cy="786315"/>
          </a:xfrm>
          <a:prstGeom prst="rect">
            <a:avLst/>
          </a:prstGeom>
        </p:spPr>
        <p:txBody>
          <a:bodyPr/>
          <a:lstStyle>
            <a:lvl1pPr>
              <a:defRPr u="sng">
                <a:solidFill>
                  <a:srgbClr val="143840"/>
                </a:solidFill>
              </a:defRPr>
            </a:lvl1pPr>
          </a:lstStyle>
          <a:p>
            <a:r>
              <a:rPr kumimoji="0" lang="en-US" sz="4400" b="0" i="0" u="none" strike="noStrike" kern="1200" cap="none" spc="0" normalizeH="0" baseline="0" noProof="0" dirty="0">
                <a:ln>
                  <a:noFill/>
                </a:ln>
                <a:solidFill>
                  <a:srgbClr val="103154"/>
                </a:solidFill>
                <a:effectLst/>
                <a:uLnTx/>
                <a:uFillTx/>
                <a:latin typeface="+mj-lt"/>
                <a:ea typeface="+mj-ea"/>
                <a:cs typeface="+mj-cs"/>
              </a:rPr>
              <a:t>Click to edit Master title style</a:t>
            </a:r>
            <a:endParaRPr lang="en-ZA" dirty="0"/>
          </a:p>
        </p:txBody>
      </p:sp>
      <p:sp>
        <p:nvSpPr>
          <p:cNvPr id="5" name="Content Placeholder 2">
            <a:extLst>
              <a:ext uri="{FF2B5EF4-FFF2-40B4-BE49-F238E27FC236}">
                <a16:creationId xmlns:a16="http://schemas.microsoft.com/office/drawing/2014/main" id="{6290BF51-FCC4-4C96-BC67-0C585462A11F}"/>
              </a:ext>
            </a:extLst>
          </p:cNvPr>
          <p:cNvSpPr>
            <a:spLocks noGrp="1"/>
          </p:cNvSpPr>
          <p:nvPr>
            <p:ph idx="1"/>
          </p:nvPr>
        </p:nvSpPr>
        <p:spPr>
          <a:xfrm>
            <a:off x="3198420" y="1698841"/>
            <a:ext cx="8155377" cy="3972129"/>
          </a:xfrm>
          <a:prstGeom prst="rect">
            <a:avLst/>
          </a:prstGeom>
        </p:spPr>
        <p:txBody>
          <a:bodyPr/>
          <a:lstStyle>
            <a:lvl1pPr>
              <a:defRPr>
                <a:solidFill>
                  <a:srgbClr val="143840"/>
                </a:solidFill>
              </a:defRPr>
            </a:lvl1pPr>
            <a:lvl2pPr>
              <a:defRPr>
                <a:solidFill>
                  <a:srgbClr val="143840"/>
                </a:solidFill>
              </a:defRPr>
            </a:lvl2pPr>
            <a:lvl3pPr>
              <a:defRPr>
                <a:solidFill>
                  <a:srgbClr val="143840"/>
                </a:solidFill>
              </a:defRPr>
            </a:lvl3pPr>
            <a:lvl4pPr>
              <a:defRPr>
                <a:solidFill>
                  <a:srgbClr val="143840"/>
                </a:solidFill>
              </a:defRPr>
            </a:lvl4pPr>
            <a:lvl5pPr>
              <a:defRPr>
                <a:solidFill>
                  <a:srgbClr val="1438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3050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7B40C-A2EB-4D5D-87A3-4FAFBA0D8C94}"/>
              </a:ext>
            </a:extLst>
          </p:cNvPr>
          <p:cNvSpPr>
            <a:spLocks noGrp="1"/>
          </p:cNvSpPr>
          <p:nvPr>
            <p:ph type="title"/>
          </p:nvPr>
        </p:nvSpPr>
        <p:spPr>
          <a:xfrm>
            <a:off x="5190622" y="2003923"/>
            <a:ext cx="4247292" cy="1325563"/>
          </a:xfrm>
          <a:prstGeom prst="rect">
            <a:avLst/>
          </a:prstGeom>
        </p:spPr>
        <p:txBody>
          <a:bodyPr/>
          <a:lstStyle>
            <a:lvl1pPr>
              <a:defRPr>
                <a:solidFill>
                  <a:srgbClr val="143840"/>
                </a:solidFill>
              </a:defRPr>
            </a:lvl1pPr>
          </a:lstStyle>
          <a:p>
            <a:r>
              <a:rPr lang="en-US" dirty="0"/>
              <a:t>Click to edit Master title style</a:t>
            </a:r>
            <a:endParaRPr lang="en-ZA" dirty="0"/>
          </a:p>
        </p:txBody>
      </p:sp>
    </p:spTree>
    <p:extLst>
      <p:ext uri="{BB962C8B-B14F-4D97-AF65-F5344CB8AC3E}">
        <p14:creationId xmlns:p14="http://schemas.microsoft.com/office/powerpoint/2010/main" val="429055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C543C-63DA-4B62-A54E-5BA21F2B40FD}"/>
              </a:ext>
            </a:extLst>
          </p:cNvPr>
          <p:cNvSpPr>
            <a:spLocks noGrp="1"/>
          </p:cNvSpPr>
          <p:nvPr>
            <p:ph type="title"/>
          </p:nvPr>
        </p:nvSpPr>
        <p:spPr>
          <a:xfrm>
            <a:off x="3198419" y="912526"/>
            <a:ext cx="8155379" cy="786315"/>
          </a:xfrm>
          <a:prstGeom prst="rect">
            <a:avLst/>
          </a:prstGeom>
        </p:spPr>
        <p:txBody>
          <a:bodyPr/>
          <a:lstStyle>
            <a:lvl1pPr>
              <a:defRPr u="sng">
                <a:solidFill>
                  <a:srgbClr val="143840"/>
                </a:solidFill>
              </a:defRPr>
            </a:lvl1pPr>
          </a:lstStyle>
          <a:p>
            <a:r>
              <a:rPr kumimoji="0" lang="en-US" sz="4400" b="0" i="0" u="none" strike="noStrike" kern="1200" cap="none" spc="0" normalizeH="0" baseline="0" noProof="0" dirty="0">
                <a:ln>
                  <a:noFill/>
                </a:ln>
                <a:solidFill>
                  <a:srgbClr val="103154"/>
                </a:solidFill>
                <a:effectLst/>
                <a:uLnTx/>
                <a:uFillTx/>
                <a:latin typeface="+mj-lt"/>
                <a:ea typeface="+mj-ea"/>
                <a:cs typeface="+mj-cs"/>
              </a:rPr>
              <a:t>Click to edit Master title style</a:t>
            </a:r>
            <a:endParaRPr lang="en-ZA" dirty="0"/>
          </a:p>
        </p:txBody>
      </p:sp>
      <p:sp>
        <p:nvSpPr>
          <p:cNvPr id="5" name="Content Placeholder 2">
            <a:extLst>
              <a:ext uri="{FF2B5EF4-FFF2-40B4-BE49-F238E27FC236}">
                <a16:creationId xmlns:a16="http://schemas.microsoft.com/office/drawing/2014/main" id="{6290BF51-FCC4-4C96-BC67-0C585462A11F}"/>
              </a:ext>
            </a:extLst>
          </p:cNvPr>
          <p:cNvSpPr>
            <a:spLocks noGrp="1"/>
          </p:cNvSpPr>
          <p:nvPr>
            <p:ph idx="1"/>
          </p:nvPr>
        </p:nvSpPr>
        <p:spPr>
          <a:xfrm>
            <a:off x="3198420" y="1698841"/>
            <a:ext cx="8155377" cy="3972129"/>
          </a:xfrm>
          <a:prstGeom prst="rect">
            <a:avLst/>
          </a:prstGeom>
        </p:spPr>
        <p:txBody>
          <a:bodyPr/>
          <a:lstStyle>
            <a:lvl1pPr>
              <a:defRPr>
                <a:solidFill>
                  <a:srgbClr val="143840"/>
                </a:solidFill>
              </a:defRPr>
            </a:lvl1pPr>
            <a:lvl2pPr>
              <a:defRPr>
                <a:solidFill>
                  <a:srgbClr val="143840"/>
                </a:solidFill>
              </a:defRPr>
            </a:lvl2pPr>
            <a:lvl3pPr>
              <a:defRPr>
                <a:solidFill>
                  <a:srgbClr val="143840"/>
                </a:solidFill>
              </a:defRPr>
            </a:lvl3pPr>
            <a:lvl4pPr>
              <a:defRPr>
                <a:solidFill>
                  <a:srgbClr val="143840"/>
                </a:solidFill>
              </a:defRPr>
            </a:lvl4pPr>
            <a:lvl5pPr>
              <a:defRPr>
                <a:solidFill>
                  <a:srgbClr val="1438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69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47B40C-A2EB-4D5D-87A3-4FAFBA0D8C94}"/>
              </a:ext>
            </a:extLst>
          </p:cNvPr>
          <p:cNvSpPr>
            <a:spLocks noGrp="1"/>
          </p:cNvSpPr>
          <p:nvPr>
            <p:ph type="title"/>
          </p:nvPr>
        </p:nvSpPr>
        <p:spPr>
          <a:xfrm>
            <a:off x="5190622" y="2003923"/>
            <a:ext cx="4247292" cy="1325563"/>
          </a:xfrm>
          <a:prstGeom prst="rect">
            <a:avLst/>
          </a:prstGeom>
        </p:spPr>
        <p:txBody>
          <a:bodyPr/>
          <a:lstStyle>
            <a:lvl1pPr>
              <a:defRPr>
                <a:solidFill>
                  <a:srgbClr val="143840"/>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780350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3.png"/><Relationship Id="rId5" Type="http://schemas.openxmlformats.org/officeDocument/2006/relationships/slideLayout" Target="../slideLayouts/slideLayout51.xml"/><Relationship Id="rId10" Type="http://schemas.openxmlformats.org/officeDocument/2006/relationships/image" Target="../media/image12.png"/><Relationship Id="rId4" Type="http://schemas.openxmlformats.org/officeDocument/2006/relationships/slideLayout" Target="../slideLayouts/slideLayout5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7.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9.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C5FFC966-0D8C-4E55-82EE-42837DD5F16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Tree>
    <p:extLst>
      <p:ext uri="{BB962C8B-B14F-4D97-AF65-F5344CB8AC3E}">
        <p14:creationId xmlns:p14="http://schemas.microsoft.com/office/powerpoint/2010/main" val="678767436"/>
      </p:ext>
    </p:extLst>
  </p:cSld>
  <p:clrMap bg1="lt1" tx1="dk1" bg2="lt2" tx2="dk2" accent1="accent1" accent2="accent2" accent3="accent3" accent4="accent4" accent5="accent5" accent6="accent6" hlink="hlink" folHlink="folHlink"/>
  <p:sldLayoutIdLst>
    <p:sldLayoutId id="2147484129" r:id="rId1"/>
    <p:sldLayoutId id="21474841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5E158-231E-465B-91D3-92655DDFEB4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1068569D-69C8-4E2F-890B-C66AC0A1F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7E95CFC5-5E79-4A20-92EF-078D3BEAE86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9C4E7-F35C-4C12-BC68-61EB71A3F439}" type="datetimeFigureOut">
              <a:rPr lang="en-ZA" smtClean="0"/>
              <a:t>2019/07/21</a:t>
            </a:fld>
            <a:endParaRPr lang="en-ZA"/>
          </a:p>
        </p:txBody>
      </p:sp>
      <p:sp>
        <p:nvSpPr>
          <p:cNvPr id="5" name="Footer Placeholder 4">
            <a:extLst>
              <a:ext uri="{FF2B5EF4-FFF2-40B4-BE49-F238E27FC236}">
                <a16:creationId xmlns:a16="http://schemas.microsoft.com/office/drawing/2014/main" id="{BA256209-979D-4E33-921B-E014B1C75EE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CD12D2-64F0-4F0C-9618-74FA147E806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FF44B-119D-4EB4-9EAA-5BF9CB3FFE2C}" type="slidenum">
              <a:rPr lang="en-ZA" smtClean="0"/>
              <a:t>‹#›</a:t>
            </a:fld>
            <a:endParaRPr lang="en-ZA"/>
          </a:p>
        </p:txBody>
      </p:sp>
      <p:pic>
        <p:nvPicPr>
          <p:cNvPr id="7" name="Picture 6" descr="A picture containing object&#10;&#10;Description automatically generated">
            <a:extLst>
              <a:ext uri="{FF2B5EF4-FFF2-40B4-BE49-F238E27FC236}">
                <a16:creationId xmlns:a16="http://schemas.microsoft.com/office/drawing/2014/main" id="{27ABA0CD-4FC6-4AD5-8BC3-AA17803D47D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7631" y="6177769"/>
            <a:ext cx="1934428" cy="437049"/>
          </a:xfrm>
          <a:prstGeom prst="rect">
            <a:avLst/>
          </a:prstGeom>
        </p:spPr>
      </p:pic>
      <p:pic>
        <p:nvPicPr>
          <p:cNvPr id="8" name="Picture 7" descr="A close up of a flower&#10;&#10;Description automatically generated">
            <a:extLst>
              <a:ext uri="{FF2B5EF4-FFF2-40B4-BE49-F238E27FC236}">
                <a16:creationId xmlns:a16="http://schemas.microsoft.com/office/drawing/2014/main" id="{7F632A20-CF99-4CB3-A2B9-2924CAA35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85821" y="6094239"/>
            <a:ext cx="1646225" cy="604106"/>
          </a:xfrm>
          <a:prstGeom prst="rect">
            <a:avLst/>
          </a:prstGeom>
        </p:spPr>
      </p:pic>
    </p:spTree>
    <p:extLst>
      <p:ext uri="{BB962C8B-B14F-4D97-AF65-F5344CB8AC3E}">
        <p14:creationId xmlns:p14="http://schemas.microsoft.com/office/powerpoint/2010/main" val="1705619823"/>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erson standing in front of a building&#10;&#10;Description automatically generated">
            <a:extLst>
              <a:ext uri="{FF2B5EF4-FFF2-40B4-BE49-F238E27FC236}">
                <a16:creationId xmlns:a16="http://schemas.microsoft.com/office/drawing/2014/main" id="{A0186B2D-857C-47F1-AA4D-640A67F7548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Tree>
    <p:extLst>
      <p:ext uri="{BB962C8B-B14F-4D97-AF65-F5344CB8AC3E}">
        <p14:creationId xmlns:p14="http://schemas.microsoft.com/office/powerpoint/2010/main" val="2939897019"/>
      </p:ext>
    </p:extLst>
  </p:cSld>
  <p:clrMap bg1="lt1" tx1="dk1" bg2="lt2" tx2="dk2" accent1="accent1" accent2="accent2" accent3="accent3" accent4="accent4" accent5="accent5" accent6="accent6" hlink="hlink" folHlink="folHlink"/>
  <p:sldLayoutIdLst>
    <p:sldLayoutId id="2147484132" r:id="rId1"/>
    <p:sldLayoutId id="21474841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2D646C8F-D185-4ADC-8F11-76E91D45469A}"/>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Tree>
    <p:extLst>
      <p:ext uri="{BB962C8B-B14F-4D97-AF65-F5344CB8AC3E}">
        <p14:creationId xmlns:p14="http://schemas.microsoft.com/office/powerpoint/2010/main" val="4263906505"/>
      </p:ext>
    </p:extLst>
  </p:cSld>
  <p:clrMap bg1="lt1" tx1="dk1" bg2="lt2" tx2="dk2" accent1="accent1" accent2="accent2" accent3="accent3" accent4="accent4" accent5="accent5" accent6="accent6" hlink="hlink" folHlink="folHlink"/>
  <p:sldLayoutIdLst>
    <p:sldLayoutId id="2147484135" r:id="rId1"/>
    <p:sldLayoutId id="21474841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building&#10;&#10;Description automatically generated">
            <a:extLst>
              <a:ext uri="{FF2B5EF4-FFF2-40B4-BE49-F238E27FC236}">
                <a16:creationId xmlns:a16="http://schemas.microsoft.com/office/drawing/2014/main" id="{CDCE8B7F-C96D-4B95-AAF9-41DA0A9595AF}"/>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Tree>
    <p:extLst>
      <p:ext uri="{BB962C8B-B14F-4D97-AF65-F5344CB8AC3E}">
        <p14:creationId xmlns:p14="http://schemas.microsoft.com/office/powerpoint/2010/main" val="3909709617"/>
      </p:ext>
    </p:extLst>
  </p:cSld>
  <p:clrMap bg1="lt1" tx1="dk1" bg2="lt2" tx2="dk2" accent1="accent1" accent2="accent2" accent3="accent3" accent4="accent4" accent5="accent5" accent6="accent6" hlink="hlink" folHlink="folHlink"/>
  <p:sldLayoutIdLst>
    <p:sldLayoutId id="2147484138" r:id="rId1"/>
    <p:sldLayoutId id="214748413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large building&#10;&#10;Description automatically generated">
            <a:extLst>
              <a:ext uri="{FF2B5EF4-FFF2-40B4-BE49-F238E27FC236}">
                <a16:creationId xmlns:a16="http://schemas.microsoft.com/office/drawing/2014/main" id="{AD7F1572-AD82-416B-B838-52E630BB244F}"/>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Tree>
    <p:extLst>
      <p:ext uri="{BB962C8B-B14F-4D97-AF65-F5344CB8AC3E}">
        <p14:creationId xmlns:p14="http://schemas.microsoft.com/office/powerpoint/2010/main" val="2289845008"/>
      </p:ext>
    </p:extLst>
  </p:cSld>
  <p:clrMap bg1="lt1" tx1="dk1" bg2="lt2" tx2="dk2" accent1="accent1" accent2="accent2" accent3="accent3" accent4="accent4" accent5="accent5" accent6="accent6" hlink="hlink" folHlink="folHlink"/>
  <p:sldLayoutIdLst>
    <p:sldLayoutId id="2147484141" r:id="rId1"/>
    <p:sldLayoutId id="214748414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C63C59-9FA0-44BC-A8B4-88A4CDA5BA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317"/>
            <a:ext cx="12192000" cy="6872318"/>
          </a:xfrm>
          <a:prstGeom prst="rect">
            <a:avLst/>
          </a:prstGeom>
        </p:spPr>
      </p:pic>
    </p:spTree>
    <p:extLst>
      <p:ext uri="{BB962C8B-B14F-4D97-AF65-F5344CB8AC3E}">
        <p14:creationId xmlns:p14="http://schemas.microsoft.com/office/powerpoint/2010/main" val="107410758"/>
      </p:ext>
    </p:extLst>
  </p:cSld>
  <p:clrMap bg1="lt1" tx1="dk1" bg2="lt2" tx2="dk2" accent1="accent1" accent2="accent2" accent3="accent3" accent4="accent4" accent5="accent5" accent6="accent6" hlink="hlink" folHlink="folHlink"/>
  <p:sldLayoutIdLst>
    <p:sldLayoutId id="21474841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951436-1E62-487C-9F6E-D602915708F9}"/>
              </a:ext>
            </a:extLst>
          </p:cNvPr>
          <p:cNvSpPr/>
          <p:nvPr userDrawn="1"/>
        </p:nvSpPr>
        <p:spPr>
          <a:xfrm>
            <a:off x="0" y="11620"/>
            <a:ext cx="12192000" cy="125376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2" name="Title Placeholder 1"/>
          <p:cNvSpPr>
            <a:spLocks noGrp="1"/>
          </p:cNvSpPr>
          <p:nvPr>
            <p:ph type="title"/>
          </p:nvPr>
        </p:nvSpPr>
        <p:spPr>
          <a:xfrm>
            <a:off x="753359" y="119210"/>
            <a:ext cx="10515600" cy="114617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3490251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202" r:id="rId12"/>
    <p:sldLayoutId id="214748420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8E998F5-EC37-4D4F-BC51-8AE664BC5F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60" y="428"/>
            <a:ext cx="12165079" cy="685714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94419983"/>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838DA176-2376-4C76-AB5A-E83C3D3200F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24EFBD95-9416-4232-9953-BC7FB7F6358F}"/>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5ACF169C-2807-4645-9B3D-9E94FAB07213}"/>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8C70569-F66E-46A1-9C16-4C6CA6B3DC1B}"/>
              </a:ext>
            </a:extLst>
          </p:cNvPr>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35466D8-AB45-424D-95F5-4ED3310FC8FC}" type="slidenum">
              <a:rPr lang="en-US"/>
              <a:pPr>
                <a:defRPr/>
              </a:pPr>
              <a:t>‹#›</a:t>
            </a:fld>
            <a:endParaRPr lang="en-US" dirty="0"/>
          </a:p>
        </p:txBody>
      </p:sp>
    </p:spTree>
    <p:extLst>
      <p:ext uri="{BB962C8B-B14F-4D97-AF65-F5344CB8AC3E}">
        <p14:creationId xmlns:p14="http://schemas.microsoft.com/office/powerpoint/2010/main" val="3875258987"/>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457200" rtl="0" fontAlgn="base">
        <a:spcBef>
          <a:spcPct val="0"/>
        </a:spcBef>
        <a:spcAft>
          <a:spcPct val="0"/>
        </a:spcAft>
        <a:defRPr sz="4000" b="1" kern="1200">
          <a:solidFill>
            <a:srgbClr val="E8303B"/>
          </a:solidFill>
          <a:latin typeface="Franklin Gothic Book" panose="020B0503020102020204" pitchFamily="34" charset="0"/>
          <a:ea typeface="+mj-ea"/>
          <a:cs typeface="Arial" pitchFamily="34" charset="0"/>
        </a:defRPr>
      </a:lvl1pPr>
      <a:lvl2pPr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2pPr>
      <a:lvl3pPr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3pPr>
      <a:lvl4pPr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4pPr>
      <a:lvl5pPr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5pPr>
      <a:lvl6pPr marL="457200"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6pPr>
      <a:lvl7pPr marL="914400"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7pPr>
      <a:lvl8pPr marL="1371600"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8pPr>
      <a:lvl9pPr marL="1828800" algn="ctr" defTabSz="457200" rtl="0" fontAlgn="base">
        <a:spcBef>
          <a:spcPct val="0"/>
        </a:spcBef>
        <a:spcAft>
          <a:spcPct val="0"/>
        </a:spcAft>
        <a:defRPr sz="4000" b="1">
          <a:solidFill>
            <a:srgbClr val="E8303B"/>
          </a:solidFill>
          <a:latin typeface="Franklin Gothic Book" panose="020B0503020102020204" pitchFamily="34" charset="0"/>
          <a:cs typeface="Arial" panose="020B060402020202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3.xml"/><Relationship Id="rId4" Type="http://schemas.openxmlformats.org/officeDocument/2006/relationships/image" Target="../media/image58.tiff"/></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0212182-3ED9-4BFF-B2C1-BB53640DE58A}"/>
              </a:ext>
            </a:extLst>
          </p:cNvPr>
          <p:cNvSpPr>
            <a:spLocks noGrp="1"/>
          </p:cNvSpPr>
          <p:nvPr>
            <p:ph type="ctrTitle"/>
          </p:nvPr>
        </p:nvSpPr>
        <p:spPr>
          <a:xfrm>
            <a:off x="914400" y="2130425"/>
            <a:ext cx="10363200" cy="1470025"/>
          </a:xfrm>
        </p:spPr>
        <p:txBody>
          <a:bodyPr/>
          <a:lstStyle/>
          <a:p>
            <a:r>
              <a:rPr lang="en-ZA" sz="4400" dirty="0"/>
              <a:t>Scaling up treatment in resource-constrained settings: </a:t>
            </a:r>
            <a:br>
              <a:rPr lang="en-ZA" sz="4400" dirty="0"/>
            </a:br>
            <a:r>
              <a:rPr lang="en-ZA" sz="4400" dirty="0"/>
              <a:t>What will it take to achieve the last 90?</a:t>
            </a:r>
            <a:endParaRPr lang="en-US" altLang="en-US" sz="4400" dirty="0"/>
          </a:p>
        </p:txBody>
      </p:sp>
      <p:sp>
        <p:nvSpPr>
          <p:cNvPr id="18435" name="Subtitle 2">
            <a:extLst>
              <a:ext uri="{FF2B5EF4-FFF2-40B4-BE49-F238E27FC236}">
                <a16:creationId xmlns:a16="http://schemas.microsoft.com/office/drawing/2014/main" id="{3D1BEAA0-68D9-4EAC-B02B-CE7B72CAE921}"/>
              </a:ext>
            </a:extLst>
          </p:cNvPr>
          <p:cNvSpPr>
            <a:spLocks noGrp="1"/>
          </p:cNvSpPr>
          <p:nvPr>
            <p:ph type="subTitle" idx="1"/>
          </p:nvPr>
        </p:nvSpPr>
        <p:spPr>
          <a:xfrm>
            <a:off x="1268186" y="4327072"/>
            <a:ext cx="9857014" cy="1344385"/>
          </a:xfrm>
        </p:spPr>
        <p:txBody>
          <a:bodyPr>
            <a:noAutofit/>
          </a:bodyPr>
          <a:lstStyle/>
          <a:p>
            <a:r>
              <a:rPr lang="en-US" altLang="en-US" sz="2400" dirty="0"/>
              <a:t>Gloria Maimela, MBBCh, MBA</a:t>
            </a:r>
            <a:endParaRPr lang="en-US" altLang="en-US" sz="2400" dirty="0">
              <a:highlight>
                <a:srgbClr val="FFFF00"/>
              </a:highlight>
            </a:endParaRPr>
          </a:p>
          <a:p>
            <a:r>
              <a:rPr lang="en-US" altLang="en-US" sz="2400" dirty="0"/>
              <a:t>University of the Witwatersrand, South Africa</a:t>
            </a:r>
          </a:p>
          <a:p>
            <a:r>
              <a:rPr lang="en-US" altLang="en-US" sz="2400" dirty="0"/>
              <a:t>Mexico City, 22 July 2019</a:t>
            </a:r>
          </a:p>
          <a:p>
            <a:endParaRPr lang="en-US" altLang="en-US" sz="2400" dirty="0"/>
          </a:p>
        </p:txBody>
      </p:sp>
      <p:pic>
        <p:nvPicPr>
          <p:cNvPr id="3" name="Picture 2" descr="A close up of a logo&#10;&#10;Description generated with very high confidence">
            <a:extLst>
              <a:ext uri="{FF2B5EF4-FFF2-40B4-BE49-F238E27FC236}">
                <a16:creationId xmlns:a16="http://schemas.microsoft.com/office/drawing/2014/main" id="{9C27B06A-CAC5-4F69-A9F0-48E7A4AF47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930"/>
          <a:stretch/>
        </p:blipFill>
        <p:spPr>
          <a:xfrm>
            <a:off x="984503" y="4211097"/>
            <a:ext cx="2009068" cy="1460360"/>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FED5-98E0-406C-BD27-D2419CA3DCC7}"/>
              </a:ext>
            </a:extLst>
          </p:cNvPr>
          <p:cNvSpPr>
            <a:spLocks noGrp="1"/>
          </p:cNvSpPr>
          <p:nvPr>
            <p:ph type="title"/>
          </p:nvPr>
        </p:nvSpPr>
        <p:spPr/>
        <p:txBody>
          <a:bodyPr/>
          <a:lstStyle/>
          <a:p>
            <a:r>
              <a:rPr lang="en-ZA" dirty="0"/>
              <a:t>Progress varies </a:t>
            </a:r>
          </a:p>
        </p:txBody>
      </p:sp>
      <p:pic>
        <p:nvPicPr>
          <p:cNvPr id="761" name="Content Placeholder 760">
            <a:extLst>
              <a:ext uri="{FF2B5EF4-FFF2-40B4-BE49-F238E27FC236}">
                <a16:creationId xmlns:a16="http://schemas.microsoft.com/office/drawing/2014/main" id="{239962C6-DF0F-4208-B187-A87DE8F15354}"/>
              </a:ext>
            </a:extLst>
          </p:cNvPr>
          <p:cNvPicPr>
            <a:picLocks noGrp="1" noChangeAspect="1"/>
          </p:cNvPicPr>
          <p:nvPr>
            <p:ph idx="1"/>
          </p:nvPr>
        </p:nvPicPr>
        <p:blipFill rotWithShape="1">
          <a:blip r:embed="rId3"/>
          <a:srcRect l="9665" t="22963" r="16603" b="11367"/>
          <a:stretch/>
        </p:blipFill>
        <p:spPr>
          <a:xfrm>
            <a:off x="753359" y="1663248"/>
            <a:ext cx="7309757" cy="4198710"/>
          </a:xfrm>
          <a:prstGeom prst="rect">
            <a:avLst/>
          </a:prstGeom>
        </p:spPr>
      </p:pic>
      <p:sp>
        <p:nvSpPr>
          <p:cNvPr id="762" name="TextBox 761">
            <a:extLst>
              <a:ext uri="{FF2B5EF4-FFF2-40B4-BE49-F238E27FC236}">
                <a16:creationId xmlns:a16="http://schemas.microsoft.com/office/drawing/2014/main" id="{F80C8331-AB5B-49F8-A9CA-E33579148E2E}"/>
              </a:ext>
            </a:extLst>
          </p:cNvPr>
          <p:cNvSpPr txBox="1"/>
          <p:nvPr/>
        </p:nvSpPr>
        <p:spPr>
          <a:xfrm>
            <a:off x="8360229" y="1858813"/>
            <a:ext cx="3619500" cy="3554819"/>
          </a:xfrm>
          <a:prstGeom prst="rect">
            <a:avLst/>
          </a:prstGeom>
          <a:noFill/>
        </p:spPr>
        <p:txBody>
          <a:bodyPr wrap="square" rtlCol="0">
            <a:spAutoFit/>
          </a:bodyPr>
          <a:lstStyle/>
          <a:p>
            <a:r>
              <a:rPr lang="en-ZA" dirty="0"/>
              <a:t>Treatment access </a:t>
            </a:r>
          </a:p>
          <a:p>
            <a:r>
              <a:rPr lang="en-ZA" b="1" dirty="0">
                <a:solidFill>
                  <a:srgbClr val="FF0000"/>
                </a:solidFill>
              </a:rPr>
              <a:t>LOWER </a:t>
            </a:r>
          </a:p>
          <a:p>
            <a:r>
              <a:rPr lang="en-ZA" dirty="0"/>
              <a:t>Men vs women</a:t>
            </a:r>
          </a:p>
          <a:p>
            <a:endParaRPr lang="en-ZA" dirty="0"/>
          </a:p>
          <a:p>
            <a:r>
              <a:rPr lang="en-ZA" dirty="0"/>
              <a:t>MSM</a:t>
            </a:r>
          </a:p>
          <a:p>
            <a:r>
              <a:rPr lang="en-ZA" dirty="0"/>
              <a:t>Sex workers</a:t>
            </a:r>
          </a:p>
          <a:p>
            <a:r>
              <a:rPr lang="en-ZA" dirty="0"/>
              <a:t>PWUD</a:t>
            </a:r>
          </a:p>
          <a:p>
            <a:r>
              <a:rPr lang="en-ZA" dirty="0"/>
              <a:t>Adolescents</a:t>
            </a:r>
          </a:p>
          <a:p>
            <a:r>
              <a:rPr lang="en-ZA" dirty="0"/>
              <a:t>Vs. adult populations</a:t>
            </a:r>
          </a:p>
        </p:txBody>
      </p:sp>
      <p:sp>
        <p:nvSpPr>
          <p:cNvPr id="5" name="TextBox 4">
            <a:extLst>
              <a:ext uri="{FF2B5EF4-FFF2-40B4-BE49-F238E27FC236}">
                <a16:creationId xmlns:a16="http://schemas.microsoft.com/office/drawing/2014/main" id="{B64EA92F-EBFD-47E9-AD70-78E5618718F3}"/>
              </a:ext>
            </a:extLst>
          </p:cNvPr>
          <p:cNvSpPr txBox="1"/>
          <p:nvPr/>
        </p:nvSpPr>
        <p:spPr>
          <a:xfrm>
            <a:off x="9132978" y="6484883"/>
            <a:ext cx="2846752" cy="338554"/>
          </a:xfrm>
          <a:prstGeom prst="rect">
            <a:avLst/>
          </a:prstGeom>
          <a:noFill/>
        </p:spPr>
        <p:txBody>
          <a:bodyPr wrap="square" rtlCol="0">
            <a:spAutoFit/>
          </a:bodyPr>
          <a:lstStyle/>
          <a:p>
            <a:r>
              <a:rPr lang="en-ZA" sz="1600" dirty="0"/>
              <a:t>Source: UNAIDS 2018</a:t>
            </a:r>
          </a:p>
        </p:txBody>
      </p:sp>
    </p:spTree>
    <p:extLst>
      <p:ext uri="{BB962C8B-B14F-4D97-AF65-F5344CB8AC3E}">
        <p14:creationId xmlns:p14="http://schemas.microsoft.com/office/powerpoint/2010/main" val="814190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dirty="0">
                <a:latin typeface="Franklin Gothic Book" panose="020B0503020102020204" pitchFamily="34" charset="0"/>
              </a:rPr>
              <a:t>Social factors undermine the treatment cascade</a:t>
            </a:r>
          </a:p>
        </p:txBody>
      </p:sp>
      <p:graphicFrame>
        <p:nvGraphicFramePr>
          <p:cNvPr id="4" name="Content Placeholder 3"/>
          <p:cNvGraphicFramePr>
            <a:graphicFrameLocks noGrp="1"/>
          </p:cNvGraphicFramePr>
          <p:nvPr>
            <p:ph idx="1"/>
          </p:nvPr>
        </p:nvGraphicFramePr>
        <p:xfrm>
          <a:off x="1725613" y="1731503"/>
          <a:ext cx="8204200" cy="469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862262" y="6442743"/>
            <a:ext cx="9144000" cy="276999"/>
          </a:xfrm>
          <a:prstGeom prst="rect">
            <a:avLst/>
          </a:prstGeom>
          <a:noFill/>
        </p:spPr>
        <p:txBody>
          <a:bodyPr wrap="square" rtlCol="0">
            <a:spAutoFit/>
          </a:bodyPr>
          <a:lstStyle/>
          <a:p>
            <a:pPr algn="r"/>
            <a:r>
              <a:rPr lang="en-ZA" sz="1200" dirty="0">
                <a:latin typeface="Arial Nova" panose="020B0504020202020204"/>
              </a:rPr>
              <a:t>Source: Leaver, 2007; </a:t>
            </a:r>
            <a:r>
              <a:rPr lang="en-GB" sz="1200" dirty="0">
                <a:latin typeface="Arial Nova" panose="020B0504020202020204"/>
              </a:rPr>
              <a:t>Obermeyer, 2007; Posse, 2008; Govindasamy, 2012; </a:t>
            </a:r>
            <a:r>
              <a:rPr lang="en-US" sz="1200" dirty="0">
                <a:latin typeface="Arial Nova" panose="020B0504020202020204"/>
              </a:rPr>
              <a:t>de Pee, 2014; </a:t>
            </a:r>
            <a:r>
              <a:rPr lang="en-GB" sz="1200" dirty="0" err="1">
                <a:latin typeface="Arial Nova" panose="020B0504020202020204"/>
              </a:rPr>
              <a:t>HIarlaithe</a:t>
            </a:r>
            <a:r>
              <a:rPr lang="en-GB" sz="1200" dirty="0">
                <a:latin typeface="Arial Nova" panose="020B0504020202020204"/>
              </a:rPr>
              <a:t>, 2014;</a:t>
            </a:r>
            <a:r>
              <a:rPr lang="en-US" sz="1200" dirty="0">
                <a:latin typeface="Arial Nova" panose="020B0504020202020204"/>
              </a:rPr>
              <a:t>Singer, 2015</a:t>
            </a:r>
            <a:endParaRPr lang="en-ZA" sz="1200" dirty="0">
              <a:latin typeface="Arial Nova" panose="020B0504020202020204"/>
            </a:endParaRPr>
          </a:p>
        </p:txBody>
      </p:sp>
      <p:sp>
        <p:nvSpPr>
          <p:cNvPr id="5" name="TextBox 4">
            <a:extLst>
              <a:ext uri="{FF2B5EF4-FFF2-40B4-BE49-F238E27FC236}">
                <a16:creationId xmlns:a16="http://schemas.microsoft.com/office/drawing/2014/main" id="{9A9BEF20-26F2-4EC4-87C5-233826408AC9}"/>
              </a:ext>
            </a:extLst>
          </p:cNvPr>
          <p:cNvSpPr txBox="1"/>
          <p:nvPr/>
        </p:nvSpPr>
        <p:spPr>
          <a:xfrm>
            <a:off x="1466850" y="1433513"/>
            <a:ext cx="7291388" cy="369332"/>
          </a:xfrm>
          <a:prstGeom prst="rect">
            <a:avLst/>
          </a:prstGeom>
          <a:noFill/>
        </p:spPr>
        <p:txBody>
          <a:bodyPr wrap="square" rtlCol="0">
            <a:spAutoFit/>
          </a:bodyPr>
          <a:lstStyle/>
          <a:p>
            <a:pPr algn="ctr"/>
            <a:r>
              <a:rPr lang="en-ZA" dirty="0">
                <a:latin typeface="Franklin Gothic Book" panose="020B0503020102020204" pitchFamily="34" charset="0"/>
              </a:rPr>
              <a:t>e.g. poverty and livelihood factors</a:t>
            </a:r>
          </a:p>
        </p:txBody>
      </p:sp>
    </p:spTree>
    <p:extLst>
      <p:ext uri="{BB962C8B-B14F-4D97-AF65-F5344CB8AC3E}">
        <p14:creationId xmlns:p14="http://schemas.microsoft.com/office/powerpoint/2010/main" val="448050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FA13C-B3E8-4679-81DE-32470922D1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48" b="9003"/>
          <a:stretch/>
        </p:blipFill>
        <p:spPr>
          <a:xfrm>
            <a:off x="3048" y="1265386"/>
            <a:ext cx="12188952" cy="5592614"/>
          </a:xfrm>
          <a:prstGeom prst="rect">
            <a:avLst/>
          </a:prstGeom>
        </p:spPr>
      </p:pic>
      <p:sp>
        <p:nvSpPr>
          <p:cNvPr id="4" name="Title 1">
            <a:extLst>
              <a:ext uri="{FF2B5EF4-FFF2-40B4-BE49-F238E27FC236}">
                <a16:creationId xmlns:a16="http://schemas.microsoft.com/office/drawing/2014/main" id="{8AAE5611-FEDE-4804-995A-F21FFB0EF936}"/>
              </a:ext>
            </a:extLst>
          </p:cNvPr>
          <p:cNvSpPr>
            <a:spLocks noGrp="1"/>
          </p:cNvSpPr>
          <p:nvPr>
            <p:ph type="title"/>
          </p:nvPr>
        </p:nvSpPr>
        <p:spPr>
          <a:xfrm>
            <a:off x="753359" y="119210"/>
            <a:ext cx="10515600" cy="1146176"/>
          </a:xfrm>
        </p:spPr>
        <p:txBody>
          <a:bodyPr>
            <a:normAutofit/>
          </a:bodyPr>
          <a:lstStyle/>
          <a:p>
            <a:r>
              <a:rPr lang="en-ZA" dirty="0"/>
              <a:t>Hard to reach?</a:t>
            </a:r>
          </a:p>
        </p:txBody>
      </p:sp>
    </p:spTree>
    <p:extLst>
      <p:ext uri="{BB962C8B-B14F-4D97-AF65-F5344CB8AC3E}">
        <p14:creationId xmlns:p14="http://schemas.microsoft.com/office/powerpoint/2010/main" val="2976463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9BAE8003-5849-4D78-8BA5-D063935B3C38}"/>
              </a:ext>
            </a:extLst>
          </p:cNvPr>
          <p:cNvGraphicFramePr>
            <a:graphicFrameLocks noGrp="1"/>
          </p:cNvGraphicFramePr>
          <p:nvPr>
            <p:ph idx="1"/>
            <p:extLst>
              <p:ext uri="{D42A27DB-BD31-4B8C-83A1-F6EECF244321}">
                <p14:modId xmlns:p14="http://schemas.microsoft.com/office/powerpoint/2010/main" val="1563421610"/>
              </p:ext>
            </p:extLst>
          </p:nvPr>
        </p:nvGraphicFramePr>
        <p:xfrm>
          <a:off x="6310593" y="2008414"/>
          <a:ext cx="5211935" cy="411286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60CBE7F0-E50B-45AE-A287-E9A7F7B78223}"/>
              </a:ext>
            </a:extLst>
          </p:cNvPr>
          <p:cNvSpPr>
            <a:spLocks noGrp="1"/>
          </p:cNvSpPr>
          <p:nvPr>
            <p:ph type="body" idx="4294967295"/>
          </p:nvPr>
        </p:nvSpPr>
        <p:spPr>
          <a:xfrm>
            <a:off x="992777" y="1581226"/>
            <a:ext cx="4438675" cy="327701"/>
          </a:xfrm>
          <a:ln>
            <a:noFill/>
          </a:ln>
        </p:spPr>
        <p:txBody>
          <a:bodyPr anchor="ctr" anchorCtr="0">
            <a:normAutofit lnSpcReduction="10000"/>
          </a:bodyPr>
          <a:lstStyle/>
          <a:p>
            <a:pPr marL="0" indent="0" algn="ctr">
              <a:buNone/>
            </a:pPr>
            <a:r>
              <a:rPr lang="en-ZA" sz="1800" dirty="0"/>
              <a:t>Workplace Distribution: Men, South Africa</a:t>
            </a:r>
          </a:p>
        </p:txBody>
      </p:sp>
      <p:sp>
        <p:nvSpPr>
          <p:cNvPr id="6" name="Text Placeholder 5">
            <a:extLst>
              <a:ext uri="{FF2B5EF4-FFF2-40B4-BE49-F238E27FC236}">
                <a16:creationId xmlns:a16="http://schemas.microsoft.com/office/drawing/2014/main" id="{A48F244D-204C-4315-A6C0-6CCC76BC42B8}"/>
              </a:ext>
            </a:extLst>
          </p:cNvPr>
          <p:cNvSpPr>
            <a:spLocks noGrp="1"/>
          </p:cNvSpPr>
          <p:nvPr>
            <p:ph type="body" sz="quarter" idx="4294967295"/>
          </p:nvPr>
        </p:nvSpPr>
        <p:spPr>
          <a:xfrm>
            <a:off x="6760550" y="1665085"/>
            <a:ext cx="4348104" cy="306510"/>
          </a:xfrm>
          <a:ln>
            <a:noFill/>
          </a:ln>
        </p:spPr>
        <p:txBody>
          <a:bodyPr anchor="ctr" anchorCtr="0">
            <a:noAutofit/>
          </a:bodyPr>
          <a:lstStyle/>
          <a:p>
            <a:pPr marL="0" indent="0" algn="ctr">
              <a:buNone/>
            </a:pPr>
            <a:r>
              <a:rPr lang="en-ZA" sz="1800" dirty="0"/>
              <a:t>Sex Worker Distribution, South Africa</a:t>
            </a:r>
          </a:p>
        </p:txBody>
      </p:sp>
      <p:graphicFrame>
        <p:nvGraphicFramePr>
          <p:cNvPr id="7" name="Chart 6">
            <a:extLst>
              <a:ext uri="{FF2B5EF4-FFF2-40B4-BE49-F238E27FC236}">
                <a16:creationId xmlns:a16="http://schemas.microsoft.com/office/drawing/2014/main" id="{A035FA0C-596E-4695-A197-F509BEF88808}"/>
              </a:ext>
            </a:extLst>
          </p:cNvPr>
          <p:cNvGraphicFramePr>
            <a:graphicFrameLocks/>
          </p:cNvGraphicFramePr>
          <p:nvPr>
            <p:extLst>
              <p:ext uri="{D42A27DB-BD31-4B8C-83A1-F6EECF244321}">
                <p14:modId xmlns:p14="http://schemas.microsoft.com/office/powerpoint/2010/main" val="4008801290"/>
              </p:ext>
            </p:extLst>
          </p:nvPr>
        </p:nvGraphicFramePr>
        <p:xfrm>
          <a:off x="527956" y="1951068"/>
          <a:ext cx="5299022" cy="377999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9C76748-87BF-47C3-A609-72A5B123F679}"/>
              </a:ext>
            </a:extLst>
          </p:cNvPr>
          <p:cNvSpPr txBox="1"/>
          <p:nvPr/>
        </p:nvSpPr>
        <p:spPr>
          <a:xfrm>
            <a:off x="7483366" y="6383956"/>
            <a:ext cx="4500202" cy="338554"/>
          </a:xfrm>
          <a:prstGeom prst="rect">
            <a:avLst/>
          </a:prstGeom>
          <a:noFill/>
        </p:spPr>
        <p:txBody>
          <a:bodyPr wrap="square" rtlCol="0">
            <a:spAutoFit/>
          </a:bodyPr>
          <a:lstStyle/>
          <a:p>
            <a:pPr algn="r" defTabSz="914400" rtl="0" eaLnBrk="0" fontAlgn="base" hangingPunct="0">
              <a:spcBef>
                <a:spcPct val="0"/>
              </a:spcBef>
              <a:spcAft>
                <a:spcPct val="0"/>
              </a:spcAft>
              <a:defRPr/>
            </a:pPr>
            <a:r>
              <a:rPr lang="en-ZA" sz="1600" kern="1200" dirty="0">
                <a:solidFill>
                  <a:schemeClr val="tx1"/>
                </a:solidFill>
              </a:rPr>
              <a:t>Source: Majam, personal communication, 2019</a:t>
            </a:r>
          </a:p>
        </p:txBody>
      </p:sp>
      <p:sp>
        <p:nvSpPr>
          <p:cNvPr id="11" name="Title 2">
            <a:extLst>
              <a:ext uri="{FF2B5EF4-FFF2-40B4-BE49-F238E27FC236}">
                <a16:creationId xmlns:a16="http://schemas.microsoft.com/office/drawing/2014/main" id="{5472B86E-F6C9-4079-B27C-60F44F5AC47B}"/>
              </a:ext>
            </a:extLst>
          </p:cNvPr>
          <p:cNvSpPr>
            <a:spLocks noGrp="1"/>
          </p:cNvSpPr>
          <p:nvPr>
            <p:ph type="title"/>
          </p:nvPr>
        </p:nvSpPr>
        <p:spPr>
          <a:xfrm>
            <a:off x="527956" y="40287"/>
            <a:ext cx="11272157" cy="1325563"/>
          </a:xfrm>
        </p:spPr>
        <p:txBody>
          <a:bodyPr>
            <a:normAutofit/>
          </a:bodyPr>
          <a:lstStyle/>
          <a:p>
            <a:r>
              <a:rPr lang="en-ZA" dirty="0"/>
              <a:t>Advances in HIV self-testing increase reach</a:t>
            </a:r>
          </a:p>
        </p:txBody>
      </p:sp>
      <p:sp>
        <p:nvSpPr>
          <p:cNvPr id="8" name="TextBox 7">
            <a:extLst>
              <a:ext uri="{FF2B5EF4-FFF2-40B4-BE49-F238E27FC236}">
                <a16:creationId xmlns:a16="http://schemas.microsoft.com/office/drawing/2014/main" id="{3B888EF5-8939-4736-96C0-661167027A92}"/>
              </a:ext>
            </a:extLst>
          </p:cNvPr>
          <p:cNvSpPr txBox="1"/>
          <p:nvPr/>
        </p:nvSpPr>
        <p:spPr>
          <a:xfrm>
            <a:off x="1162458" y="5609524"/>
            <a:ext cx="517849" cy="230832"/>
          </a:xfrm>
          <a:prstGeom prst="rect">
            <a:avLst/>
          </a:prstGeom>
          <a:noFill/>
        </p:spPr>
        <p:txBody>
          <a:bodyPr wrap="square" rtlCol="0">
            <a:spAutoFit/>
          </a:bodyPr>
          <a:lstStyle/>
          <a:p>
            <a:r>
              <a:rPr lang="en-ZA" sz="900" dirty="0">
                <a:solidFill>
                  <a:schemeClr val="tx1">
                    <a:lumMod val="65000"/>
                    <a:lumOff val="35000"/>
                  </a:schemeClr>
                </a:solidFill>
              </a:rPr>
              <a:t>Used</a:t>
            </a:r>
          </a:p>
        </p:txBody>
      </p:sp>
      <p:sp>
        <p:nvSpPr>
          <p:cNvPr id="14" name="TextBox 13">
            <a:extLst>
              <a:ext uri="{FF2B5EF4-FFF2-40B4-BE49-F238E27FC236}">
                <a16:creationId xmlns:a16="http://schemas.microsoft.com/office/drawing/2014/main" id="{858E47B0-22A9-4A10-B8B7-F367814EDF48}"/>
              </a:ext>
            </a:extLst>
          </p:cNvPr>
          <p:cNvSpPr txBox="1"/>
          <p:nvPr/>
        </p:nvSpPr>
        <p:spPr>
          <a:xfrm>
            <a:off x="2062632" y="5583169"/>
            <a:ext cx="576000" cy="369332"/>
          </a:xfrm>
          <a:prstGeom prst="rect">
            <a:avLst/>
          </a:prstGeom>
          <a:noFill/>
        </p:spPr>
        <p:txBody>
          <a:bodyPr wrap="square" rtlCol="0">
            <a:spAutoFit/>
          </a:bodyPr>
          <a:lstStyle/>
          <a:p>
            <a:r>
              <a:rPr lang="en-ZA" sz="900" dirty="0">
                <a:solidFill>
                  <a:schemeClr val="tx1">
                    <a:lumMod val="65000"/>
                    <a:lumOff val="35000"/>
                  </a:schemeClr>
                </a:solidFill>
              </a:rPr>
              <a:t>Tested Positive</a:t>
            </a:r>
          </a:p>
        </p:txBody>
      </p:sp>
      <p:sp>
        <p:nvSpPr>
          <p:cNvPr id="15" name="TextBox 14">
            <a:extLst>
              <a:ext uri="{FF2B5EF4-FFF2-40B4-BE49-F238E27FC236}">
                <a16:creationId xmlns:a16="http://schemas.microsoft.com/office/drawing/2014/main" id="{7E9203CA-459A-4F99-9ACD-8AAE84B1BFEF}"/>
              </a:ext>
            </a:extLst>
          </p:cNvPr>
          <p:cNvSpPr txBox="1"/>
          <p:nvPr/>
        </p:nvSpPr>
        <p:spPr>
          <a:xfrm>
            <a:off x="2806304" y="5549752"/>
            <a:ext cx="828000" cy="507831"/>
          </a:xfrm>
          <a:prstGeom prst="rect">
            <a:avLst/>
          </a:prstGeom>
          <a:noFill/>
        </p:spPr>
        <p:txBody>
          <a:bodyPr wrap="square" rtlCol="0">
            <a:spAutoFit/>
          </a:bodyPr>
          <a:lstStyle/>
          <a:p>
            <a:r>
              <a:rPr lang="en-ZA" sz="900" dirty="0">
                <a:solidFill>
                  <a:schemeClr val="tx1">
                    <a:lumMod val="65000"/>
                    <a:lumOff val="35000"/>
                  </a:schemeClr>
                </a:solidFill>
              </a:rPr>
              <a:t>Attended confirmatory testing</a:t>
            </a:r>
          </a:p>
        </p:txBody>
      </p:sp>
      <p:sp>
        <p:nvSpPr>
          <p:cNvPr id="16" name="TextBox 15">
            <a:extLst>
              <a:ext uri="{FF2B5EF4-FFF2-40B4-BE49-F238E27FC236}">
                <a16:creationId xmlns:a16="http://schemas.microsoft.com/office/drawing/2014/main" id="{99955034-3472-4A49-93A5-A268C8B38717}"/>
              </a:ext>
            </a:extLst>
          </p:cNvPr>
          <p:cNvSpPr txBox="1"/>
          <p:nvPr/>
        </p:nvSpPr>
        <p:spPr>
          <a:xfrm>
            <a:off x="3704878" y="5571081"/>
            <a:ext cx="828000" cy="369332"/>
          </a:xfrm>
          <a:prstGeom prst="rect">
            <a:avLst/>
          </a:prstGeom>
          <a:noFill/>
        </p:spPr>
        <p:txBody>
          <a:bodyPr wrap="square" rtlCol="0">
            <a:spAutoFit/>
          </a:bodyPr>
          <a:lstStyle/>
          <a:p>
            <a:r>
              <a:rPr lang="en-ZA" sz="900" dirty="0">
                <a:solidFill>
                  <a:schemeClr val="tx1">
                    <a:lumMod val="65000"/>
                    <a:lumOff val="35000"/>
                  </a:schemeClr>
                </a:solidFill>
              </a:rPr>
              <a:t>Confirmed Positive</a:t>
            </a:r>
          </a:p>
        </p:txBody>
      </p:sp>
      <p:sp>
        <p:nvSpPr>
          <p:cNvPr id="17" name="TextBox 16">
            <a:extLst>
              <a:ext uri="{FF2B5EF4-FFF2-40B4-BE49-F238E27FC236}">
                <a16:creationId xmlns:a16="http://schemas.microsoft.com/office/drawing/2014/main" id="{6915BA6A-8E55-4404-BAA6-1DCBF1025B87}"/>
              </a:ext>
            </a:extLst>
          </p:cNvPr>
          <p:cNvSpPr txBox="1"/>
          <p:nvPr/>
        </p:nvSpPr>
        <p:spPr>
          <a:xfrm>
            <a:off x="4603452" y="5609862"/>
            <a:ext cx="828000" cy="230832"/>
          </a:xfrm>
          <a:prstGeom prst="rect">
            <a:avLst/>
          </a:prstGeom>
          <a:noFill/>
        </p:spPr>
        <p:txBody>
          <a:bodyPr wrap="square" rtlCol="0">
            <a:spAutoFit/>
          </a:bodyPr>
          <a:lstStyle/>
          <a:p>
            <a:r>
              <a:rPr lang="en-ZA" sz="900" dirty="0">
                <a:solidFill>
                  <a:schemeClr val="tx1">
                    <a:lumMod val="65000"/>
                    <a:lumOff val="35000"/>
                  </a:schemeClr>
                </a:solidFill>
              </a:rPr>
              <a:t>Initiated ART</a:t>
            </a:r>
          </a:p>
        </p:txBody>
      </p:sp>
    </p:spTree>
    <p:extLst>
      <p:ext uri="{BB962C8B-B14F-4D97-AF65-F5344CB8AC3E}">
        <p14:creationId xmlns:p14="http://schemas.microsoft.com/office/powerpoint/2010/main" val="2087400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06EA-519A-4207-80AE-BF96FB146D68}"/>
              </a:ext>
            </a:extLst>
          </p:cNvPr>
          <p:cNvSpPr>
            <a:spLocks noGrp="1"/>
          </p:cNvSpPr>
          <p:nvPr>
            <p:ph type="title"/>
          </p:nvPr>
        </p:nvSpPr>
        <p:spPr/>
        <p:txBody>
          <a:bodyPr>
            <a:normAutofit/>
          </a:bodyPr>
          <a:lstStyle/>
          <a:p>
            <a:r>
              <a:rPr lang="en-ZA" dirty="0"/>
              <a:t>Digital engagement: enhancing demand</a:t>
            </a:r>
          </a:p>
        </p:txBody>
      </p:sp>
      <p:pic>
        <p:nvPicPr>
          <p:cNvPr id="10" name="Picture 10">
            <a:extLst>
              <a:ext uri="{FF2B5EF4-FFF2-40B4-BE49-F238E27FC236}">
                <a16:creationId xmlns:a16="http://schemas.microsoft.com/office/drawing/2014/main" id="{26156255-4285-4B3D-B81F-8FDC5E61F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665" y="4286123"/>
            <a:ext cx="2938210" cy="17580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D25107F4-F26A-4590-A788-88036C475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767" y="4324805"/>
            <a:ext cx="2470657" cy="14938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ABD7F66-2086-45DC-9123-49B1B74F6743}"/>
              </a:ext>
            </a:extLst>
          </p:cNvPr>
          <p:cNvSpPr txBox="1"/>
          <p:nvPr/>
        </p:nvSpPr>
        <p:spPr>
          <a:xfrm>
            <a:off x="7942513" y="6398536"/>
            <a:ext cx="3985386" cy="338554"/>
          </a:xfrm>
          <a:prstGeom prst="rect">
            <a:avLst/>
          </a:prstGeom>
          <a:noFill/>
        </p:spPr>
        <p:txBody>
          <a:bodyPr wrap="none" rtlCol="0">
            <a:spAutoFit/>
          </a:bodyPr>
          <a:lstStyle/>
          <a:p>
            <a:pPr algn="r"/>
            <a:r>
              <a:rPr lang="en-ZA" sz="1600" dirty="0">
                <a:solidFill>
                  <a:schemeClr val="tx1"/>
                </a:solidFill>
              </a:rPr>
              <a:t>Source: PEPFAR COP19 Outbrief - Botswana</a:t>
            </a:r>
          </a:p>
        </p:txBody>
      </p:sp>
      <p:pic>
        <p:nvPicPr>
          <p:cNvPr id="18" name="Picture 14">
            <a:extLst>
              <a:ext uri="{FF2B5EF4-FFF2-40B4-BE49-F238E27FC236}">
                <a16:creationId xmlns:a16="http://schemas.microsoft.com/office/drawing/2014/main" id="{5AF93B15-354C-4F5F-B2A4-B62D06379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5865" y="1808163"/>
            <a:ext cx="3129116" cy="24813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id="{BBDA83C0-AB63-4D19-8EF3-F96DABB69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164" y="1806166"/>
            <a:ext cx="3907545" cy="2486240"/>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E241DA8A-EDDB-4C01-95E8-9F0EB6A5F516}"/>
              </a:ext>
            </a:extLst>
          </p:cNvPr>
          <p:cNvSpPr/>
          <p:nvPr/>
        </p:nvSpPr>
        <p:spPr>
          <a:xfrm>
            <a:off x="8177709" y="3629608"/>
            <a:ext cx="2332450" cy="2332450"/>
          </a:xfrm>
          <a:prstGeom prst="ellipse">
            <a:avLst/>
          </a:prstGeom>
          <a:solidFill>
            <a:srgbClr val="278CCC"/>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25">
            <a:extLst>
              <a:ext uri="{FF2B5EF4-FFF2-40B4-BE49-F238E27FC236}">
                <a16:creationId xmlns:a16="http://schemas.microsoft.com/office/drawing/2014/main" id="{96CC0E99-4BEB-4DFF-8874-AB48EB74BB75}"/>
              </a:ext>
            </a:extLst>
          </p:cNvPr>
          <p:cNvSpPr/>
          <p:nvPr/>
        </p:nvSpPr>
        <p:spPr>
          <a:xfrm>
            <a:off x="8298114" y="4076633"/>
            <a:ext cx="2481763" cy="897224"/>
          </a:xfrm>
          <a:prstGeom prst="rect">
            <a:avLst/>
          </a:prstGeom>
        </p:spPr>
        <p:txBody>
          <a:bodyPr wrap="square" lIns="36000" tIns="36000" rIns="36000" bIns="36000" anchor="ctr" anchorCtr="0">
            <a:spAutoFit/>
          </a:bodyPr>
          <a:lstStyle/>
          <a:p>
            <a:pPr marR="376555">
              <a:lnSpc>
                <a:spcPct val="115000"/>
              </a:lnSpc>
            </a:pPr>
            <a:r>
              <a:rPr lang="en-US" sz="2400" dirty="0">
                <a:solidFill>
                  <a:schemeClr val="bg1"/>
                </a:solidFill>
                <a:ea typeface="Calibri" panose="020F0502020204030204" pitchFamily="34" charset="0"/>
                <a:cs typeface="Calibri" panose="020F0502020204030204" pitchFamily="34" charset="0"/>
              </a:rPr>
              <a:t>#</a:t>
            </a:r>
            <a:r>
              <a:rPr lang="en-US" sz="2400" dirty="0" err="1">
                <a:solidFill>
                  <a:schemeClr val="bg1"/>
                </a:solidFill>
                <a:ea typeface="Calibri" panose="020F0502020204030204" pitchFamily="34" charset="0"/>
                <a:cs typeface="Calibri" panose="020F0502020204030204" pitchFamily="34" charset="0"/>
              </a:rPr>
              <a:t>W</a:t>
            </a:r>
            <a:r>
              <a:rPr lang="en-US" sz="2400" spc="-40" dirty="0" err="1">
                <a:solidFill>
                  <a:schemeClr val="bg1"/>
                </a:solidFill>
                <a:ea typeface="Calibri" panose="020F0502020204030204" pitchFamily="34" charset="0"/>
                <a:cs typeface="Calibri" panose="020F0502020204030204" pitchFamily="34" charset="0"/>
              </a:rPr>
              <a:t>h</a:t>
            </a:r>
            <a:r>
              <a:rPr lang="en-US" sz="2400" dirty="0" err="1">
                <a:solidFill>
                  <a:schemeClr val="bg1"/>
                </a:solidFill>
                <a:ea typeface="Calibri" panose="020F0502020204030204" pitchFamily="34" charset="0"/>
                <a:cs typeface="Calibri" panose="020F0502020204030204" pitchFamily="34" charset="0"/>
              </a:rPr>
              <a:t>yNot</a:t>
            </a:r>
            <a:r>
              <a:rPr lang="en-US" sz="2400" spc="-175" dirty="0" err="1">
                <a:solidFill>
                  <a:schemeClr val="bg1"/>
                </a:solidFill>
                <a:ea typeface="Calibri" panose="020F0502020204030204" pitchFamily="34" charset="0"/>
                <a:cs typeface="Calibri" panose="020F0502020204030204" pitchFamily="34" charset="0"/>
              </a:rPr>
              <a:t>T</a:t>
            </a:r>
            <a:r>
              <a:rPr lang="en-US" sz="2400" dirty="0" err="1">
                <a:solidFill>
                  <a:schemeClr val="bg1"/>
                </a:solidFill>
                <a:ea typeface="Calibri" panose="020F0502020204030204" pitchFamily="34" charset="0"/>
                <a:cs typeface="Calibri" panose="020F0502020204030204" pitchFamily="34" charset="0"/>
              </a:rPr>
              <a:t>od</a:t>
            </a:r>
            <a:r>
              <a:rPr lang="en-US" sz="2400" spc="-30" dirty="0" err="1">
                <a:solidFill>
                  <a:schemeClr val="bg1"/>
                </a:solidFill>
                <a:ea typeface="Calibri" panose="020F0502020204030204" pitchFamily="34" charset="0"/>
                <a:cs typeface="Calibri" panose="020F0502020204030204" pitchFamily="34" charset="0"/>
              </a:rPr>
              <a:t>a</a:t>
            </a:r>
            <a:r>
              <a:rPr lang="en-US" sz="2400" dirty="0" err="1">
                <a:solidFill>
                  <a:schemeClr val="bg1"/>
                </a:solidFill>
                <a:ea typeface="Calibri" panose="020F0502020204030204" pitchFamily="34" charset="0"/>
                <a:cs typeface="Calibri" panose="020F0502020204030204" pitchFamily="34" charset="0"/>
              </a:rPr>
              <a:t>y</a:t>
            </a:r>
            <a:endParaRPr lang="en-US" sz="2400" spc="-135" dirty="0">
              <a:solidFill>
                <a:schemeClr val="bg1"/>
              </a:solidFill>
              <a:ea typeface="Calibri" panose="020F0502020204030204" pitchFamily="34" charset="0"/>
              <a:cs typeface="Calibri" panose="020F0502020204030204" pitchFamily="34" charset="0"/>
            </a:endParaRPr>
          </a:p>
          <a:p>
            <a:pPr marR="376555">
              <a:lnSpc>
                <a:spcPct val="115000"/>
              </a:lnSpc>
            </a:pPr>
            <a:r>
              <a:rPr lang="en-ZA" sz="2400" dirty="0">
                <a:solidFill>
                  <a:schemeClr val="bg1"/>
                </a:solidFill>
                <a:ea typeface="Calibri" panose="020F0502020204030204" pitchFamily="34" charset="0"/>
                <a:cs typeface="Calibri" panose="020F0502020204030204" pitchFamily="34" charset="0"/>
              </a:rPr>
              <a:t>VIDEO</a:t>
            </a:r>
            <a:endParaRPr lang="en-ZA" sz="1000" dirty="0">
              <a:solidFill>
                <a:schemeClr val="bg1"/>
              </a:solidFill>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AA3AADFE-F53A-4F1D-8824-A18D6C50B112}"/>
              </a:ext>
            </a:extLst>
          </p:cNvPr>
          <p:cNvSpPr/>
          <p:nvPr/>
        </p:nvSpPr>
        <p:spPr>
          <a:xfrm>
            <a:off x="8177709" y="4968291"/>
            <a:ext cx="2332450" cy="725711"/>
          </a:xfrm>
          <a:prstGeom prst="rect">
            <a:avLst/>
          </a:prstGeom>
        </p:spPr>
        <p:txBody>
          <a:bodyPr wrap="square">
            <a:spAutoFit/>
          </a:bodyPr>
          <a:lstStyle/>
          <a:p>
            <a:pPr marR="53975">
              <a:lnSpc>
                <a:spcPts val="2360"/>
              </a:lnSpc>
            </a:pPr>
            <a:r>
              <a:rPr lang="en-US" sz="2400" b="1" dirty="0">
                <a:solidFill>
                  <a:schemeClr val="bg1"/>
                </a:solidFill>
                <a:ea typeface="Calibri" panose="020F0502020204030204" pitchFamily="34" charset="0"/>
                <a:cs typeface="Calibri" panose="020F0502020204030204" pitchFamily="34" charset="0"/>
              </a:rPr>
              <a:t>34,837</a:t>
            </a:r>
            <a:r>
              <a:rPr lang="en-US" sz="2400" b="1" spc="-65" dirty="0">
                <a:solidFill>
                  <a:schemeClr val="bg1"/>
                </a:solidFill>
                <a:ea typeface="Calibri" panose="020F0502020204030204" pitchFamily="34" charset="0"/>
                <a:cs typeface="Calibri" panose="020F0502020204030204" pitchFamily="34" charset="0"/>
              </a:rPr>
              <a:t> </a:t>
            </a:r>
            <a:r>
              <a:rPr lang="en-US" sz="2400" spc="-25" dirty="0">
                <a:solidFill>
                  <a:schemeClr val="bg1"/>
                </a:solidFill>
                <a:ea typeface="Calibri" panose="020F0502020204030204" pitchFamily="34" charset="0"/>
                <a:cs typeface="Calibri" panose="020F0502020204030204" pitchFamily="34" charset="0"/>
              </a:rPr>
              <a:t>r</a:t>
            </a:r>
            <a:r>
              <a:rPr lang="en-US" sz="2400" dirty="0">
                <a:solidFill>
                  <a:schemeClr val="bg1"/>
                </a:solidFill>
                <a:ea typeface="Calibri" panose="020F0502020204030204" pitchFamily="34" charset="0"/>
                <a:cs typeface="Calibri" panose="020F0502020204030204" pitchFamily="34" charset="0"/>
              </a:rPr>
              <a:t>each</a:t>
            </a:r>
            <a:r>
              <a:rPr lang="en-US" sz="2400" spc="5" dirty="0">
                <a:solidFill>
                  <a:schemeClr val="bg1"/>
                </a:solidFill>
                <a:ea typeface="Calibri" panose="020F0502020204030204" pitchFamily="34" charset="0"/>
                <a:cs typeface="Calibri" panose="020F0502020204030204" pitchFamily="34" charset="0"/>
              </a:rPr>
              <a:t>e</a:t>
            </a:r>
            <a:r>
              <a:rPr lang="en-US" sz="2400" dirty="0">
                <a:solidFill>
                  <a:schemeClr val="bg1"/>
                </a:solidFill>
                <a:ea typeface="Calibri" panose="020F0502020204030204" pitchFamily="34" charset="0"/>
                <a:cs typeface="Calibri" panose="020F0502020204030204" pitchFamily="34" charset="0"/>
              </a:rPr>
              <a:t>d</a:t>
            </a:r>
            <a:r>
              <a:rPr lang="en-US" sz="2400" spc="-50" dirty="0">
                <a:solidFill>
                  <a:schemeClr val="bg1"/>
                </a:solidFill>
                <a:ea typeface="Calibri" panose="020F0502020204030204" pitchFamily="34" charset="0"/>
                <a:cs typeface="Calibri" panose="020F0502020204030204" pitchFamily="34" charset="0"/>
              </a:rPr>
              <a:t> </a:t>
            </a:r>
            <a:br>
              <a:rPr lang="en-US" sz="2400" spc="-50" dirty="0">
                <a:solidFill>
                  <a:schemeClr val="bg1"/>
                </a:solidFill>
                <a:ea typeface="Calibri" panose="020F0502020204030204" pitchFamily="34" charset="0"/>
                <a:cs typeface="Calibri" panose="020F0502020204030204" pitchFamily="34" charset="0"/>
              </a:rPr>
            </a:br>
            <a:r>
              <a:rPr lang="en-US" sz="2400" dirty="0">
                <a:solidFill>
                  <a:schemeClr val="bg1"/>
                </a:solidFill>
                <a:ea typeface="Calibri" panose="020F0502020204030204" pitchFamily="34" charset="0"/>
                <a:cs typeface="Calibri" panose="020F0502020204030204" pitchFamily="34" charset="0"/>
              </a:rPr>
              <a:t>in 1</a:t>
            </a:r>
            <a:r>
              <a:rPr lang="en-US" sz="2400" baseline="30000" dirty="0">
                <a:solidFill>
                  <a:schemeClr val="bg1"/>
                </a:solidFill>
                <a:ea typeface="Calibri" panose="020F0502020204030204" pitchFamily="34" charset="0"/>
                <a:cs typeface="Calibri" panose="020F0502020204030204" pitchFamily="34" charset="0"/>
              </a:rPr>
              <a:t>st</a:t>
            </a:r>
            <a:r>
              <a:rPr lang="en-US" sz="2400" dirty="0">
                <a:solidFill>
                  <a:schemeClr val="bg1"/>
                </a:solidFill>
                <a:ea typeface="Calibri" panose="020F0502020204030204" pitchFamily="34" charset="0"/>
                <a:cs typeface="Calibri" panose="020F0502020204030204" pitchFamily="34" charset="0"/>
              </a:rPr>
              <a:t> </a:t>
            </a:r>
            <a:r>
              <a:rPr lang="en-US" sz="2400" spc="-20" dirty="0">
                <a:solidFill>
                  <a:schemeClr val="bg1"/>
                </a:solidFill>
                <a:ea typeface="Calibri" panose="020F0502020204030204" pitchFamily="34" charset="0"/>
                <a:cs typeface="Calibri" panose="020F0502020204030204" pitchFamily="34" charset="0"/>
              </a:rPr>
              <a:t>w</a:t>
            </a:r>
            <a:r>
              <a:rPr lang="en-US" sz="2400" dirty="0">
                <a:solidFill>
                  <a:schemeClr val="bg1"/>
                </a:solidFill>
                <a:ea typeface="Calibri" panose="020F0502020204030204" pitchFamily="34" charset="0"/>
                <a:cs typeface="Calibri" panose="020F0502020204030204" pitchFamily="34" charset="0"/>
              </a:rPr>
              <a:t>eek</a:t>
            </a:r>
            <a:endParaRPr lang="en-ZA" sz="1000" dirty="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F840E3D-CB07-4A4C-9648-A3C98DF38E08}"/>
              </a:ext>
            </a:extLst>
          </p:cNvPr>
          <p:cNvSpPr txBox="1"/>
          <p:nvPr/>
        </p:nvSpPr>
        <p:spPr>
          <a:xfrm>
            <a:off x="838201" y="1384663"/>
            <a:ext cx="10515600" cy="477054"/>
          </a:xfrm>
          <a:prstGeom prst="rect">
            <a:avLst/>
          </a:prstGeom>
          <a:noFill/>
        </p:spPr>
        <p:txBody>
          <a:bodyPr wrap="square" rtlCol="0">
            <a:spAutoFit/>
          </a:bodyPr>
          <a:lstStyle/>
          <a:p>
            <a:r>
              <a:rPr lang="en-ZA" dirty="0"/>
              <a:t>Video shared via social media in Botswana</a:t>
            </a:r>
          </a:p>
        </p:txBody>
      </p:sp>
    </p:spTree>
    <p:extLst>
      <p:ext uri="{BB962C8B-B14F-4D97-AF65-F5344CB8AC3E}">
        <p14:creationId xmlns:p14="http://schemas.microsoft.com/office/powerpoint/2010/main" val="3118943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B80D-F557-41F7-B5C3-865BFB113CAE}"/>
              </a:ext>
            </a:extLst>
          </p:cNvPr>
          <p:cNvSpPr>
            <a:spLocks noGrp="1"/>
          </p:cNvSpPr>
          <p:nvPr>
            <p:ph type="title"/>
          </p:nvPr>
        </p:nvSpPr>
        <p:spPr/>
        <p:txBody>
          <a:bodyPr/>
          <a:lstStyle/>
          <a:p>
            <a:r>
              <a:rPr lang="en-ZA" dirty="0"/>
              <a:t>ART initiation simplified</a:t>
            </a:r>
          </a:p>
        </p:txBody>
      </p:sp>
      <p:sp>
        <p:nvSpPr>
          <p:cNvPr id="3" name="Content Placeholder 2">
            <a:extLst>
              <a:ext uri="{FF2B5EF4-FFF2-40B4-BE49-F238E27FC236}">
                <a16:creationId xmlns:a16="http://schemas.microsoft.com/office/drawing/2014/main" id="{EA09C07E-68E4-4B8C-83E2-1133859B9969}"/>
              </a:ext>
            </a:extLst>
          </p:cNvPr>
          <p:cNvSpPr>
            <a:spLocks noGrp="1"/>
          </p:cNvSpPr>
          <p:nvPr>
            <p:ph idx="1"/>
          </p:nvPr>
        </p:nvSpPr>
        <p:spPr/>
        <p:txBody>
          <a:bodyPr/>
          <a:lstStyle/>
          <a:p>
            <a:endParaRPr lang="en-ZA" dirty="0"/>
          </a:p>
          <a:p>
            <a:r>
              <a:rPr lang="en-ZA" dirty="0"/>
              <a:t>Test and start</a:t>
            </a:r>
          </a:p>
          <a:p>
            <a:endParaRPr lang="en-ZA" dirty="0"/>
          </a:p>
          <a:p>
            <a:r>
              <a:rPr lang="en-ZA" dirty="0"/>
              <a:t>Same day initiation</a:t>
            </a:r>
          </a:p>
          <a:p>
            <a:endParaRPr lang="en-ZA" dirty="0"/>
          </a:p>
          <a:p>
            <a:r>
              <a:rPr lang="en-ZA" dirty="0"/>
              <a:t>Fixed dose combinations</a:t>
            </a:r>
          </a:p>
        </p:txBody>
      </p:sp>
      <p:pic>
        <p:nvPicPr>
          <p:cNvPr id="8" name="Picture 7">
            <a:extLst>
              <a:ext uri="{FF2B5EF4-FFF2-40B4-BE49-F238E27FC236}">
                <a16:creationId xmlns:a16="http://schemas.microsoft.com/office/drawing/2014/main" id="{856614D7-41BD-4464-B5CE-CB7C1F7CE3CE}"/>
              </a:ext>
            </a:extLst>
          </p:cNvPr>
          <p:cNvPicPr>
            <a:picLocks noChangeAspect="1"/>
          </p:cNvPicPr>
          <p:nvPr/>
        </p:nvPicPr>
        <p:blipFill>
          <a:blip r:embed="rId3"/>
          <a:stretch>
            <a:fillRect/>
          </a:stretch>
        </p:blipFill>
        <p:spPr>
          <a:xfrm>
            <a:off x="7539635" y="2762715"/>
            <a:ext cx="3509051" cy="268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64B201C-D27C-4250-BAB7-2CB466D85359}"/>
              </a:ext>
            </a:extLst>
          </p:cNvPr>
          <p:cNvPicPr>
            <a:picLocks noChangeAspect="1"/>
          </p:cNvPicPr>
          <p:nvPr/>
        </p:nvPicPr>
        <p:blipFill>
          <a:blip r:embed="rId4"/>
          <a:stretch>
            <a:fillRect/>
          </a:stretch>
        </p:blipFill>
        <p:spPr>
          <a:xfrm>
            <a:off x="5282534" y="1645920"/>
            <a:ext cx="1951988" cy="2922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6A6041F-725D-4315-BD64-1D99DDDAD422}"/>
              </a:ext>
            </a:extLst>
          </p:cNvPr>
          <p:cNvSpPr txBox="1"/>
          <p:nvPr/>
        </p:nvSpPr>
        <p:spPr>
          <a:xfrm>
            <a:off x="8365454" y="6398648"/>
            <a:ext cx="3537421" cy="338554"/>
          </a:xfrm>
          <a:prstGeom prst="rect">
            <a:avLst/>
          </a:prstGeom>
          <a:noFill/>
        </p:spPr>
        <p:txBody>
          <a:bodyPr wrap="square" rtlCol="0">
            <a:spAutoFit/>
          </a:bodyPr>
          <a:lstStyle/>
          <a:p>
            <a:r>
              <a:rPr lang="en-ZA" sz="1600" dirty="0"/>
              <a:t>WHO, 2015; Mateo-</a:t>
            </a:r>
            <a:r>
              <a:rPr lang="en-ZA" sz="1600" dirty="0" err="1"/>
              <a:t>Urdiales</a:t>
            </a:r>
            <a:r>
              <a:rPr lang="en-ZA" sz="1600" dirty="0"/>
              <a:t>, 2019</a:t>
            </a:r>
          </a:p>
        </p:txBody>
      </p:sp>
      <p:sp>
        <p:nvSpPr>
          <p:cNvPr id="7" name="TextBox 6">
            <a:extLst>
              <a:ext uri="{FF2B5EF4-FFF2-40B4-BE49-F238E27FC236}">
                <a16:creationId xmlns:a16="http://schemas.microsoft.com/office/drawing/2014/main" id="{93C14F54-8569-4142-8909-822861B618FF}"/>
              </a:ext>
            </a:extLst>
          </p:cNvPr>
          <p:cNvSpPr txBox="1"/>
          <p:nvPr/>
        </p:nvSpPr>
        <p:spPr>
          <a:xfrm>
            <a:off x="7503305" y="1875124"/>
            <a:ext cx="3581712" cy="707886"/>
          </a:xfrm>
          <a:prstGeom prst="rect">
            <a:avLst/>
          </a:prstGeom>
          <a:noFill/>
        </p:spPr>
        <p:txBody>
          <a:bodyPr wrap="square" rtlCol="0">
            <a:spAutoFit/>
          </a:bodyPr>
          <a:lstStyle/>
          <a:p>
            <a:r>
              <a:rPr lang="en-ZA" sz="2000" dirty="0"/>
              <a:t>Same day initiation improves range of ART outcomes</a:t>
            </a:r>
          </a:p>
        </p:txBody>
      </p:sp>
      <p:pic>
        <p:nvPicPr>
          <p:cNvPr id="9" name="Picture 8">
            <a:extLst>
              <a:ext uri="{FF2B5EF4-FFF2-40B4-BE49-F238E27FC236}">
                <a16:creationId xmlns:a16="http://schemas.microsoft.com/office/drawing/2014/main" id="{677DB55C-365F-4AE1-ABE6-6E8730C47F3B}"/>
              </a:ext>
            </a:extLst>
          </p:cNvPr>
          <p:cNvPicPr>
            <a:picLocks noChangeAspect="1"/>
          </p:cNvPicPr>
          <p:nvPr/>
        </p:nvPicPr>
        <p:blipFill>
          <a:blip r:embed="rId5"/>
          <a:stretch>
            <a:fillRect/>
          </a:stretch>
        </p:blipFill>
        <p:spPr>
          <a:xfrm>
            <a:off x="5282534" y="4810318"/>
            <a:ext cx="1907263" cy="1814415"/>
          </a:xfrm>
          <a:prstGeom prst="rect">
            <a:avLst/>
          </a:prstGeom>
        </p:spPr>
      </p:pic>
    </p:spTree>
    <p:extLst>
      <p:ext uri="{BB962C8B-B14F-4D97-AF65-F5344CB8AC3E}">
        <p14:creationId xmlns:p14="http://schemas.microsoft.com/office/powerpoint/2010/main" val="3814241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1040-B103-402B-A30B-D809CE85FB53}"/>
              </a:ext>
            </a:extLst>
          </p:cNvPr>
          <p:cNvSpPr>
            <a:spLocks noGrp="1"/>
          </p:cNvSpPr>
          <p:nvPr>
            <p:ph type="title"/>
          </p:nvPr>
        </p:nvSpPr>
        <p:spPr/>
        <p:txBody>
          <a:bodyPr/>
          <a:lstStyle/>
          <a:p>
            <a:r>
              <a:rPr lang="en-ZA" dirty="0"/>
              <a:t>New drugs, new formulations</a:t>
            </a:r>
          </a:p>
        </p:txBody>
      </p:sp>
      <p:pic>
        <p:nvPicPr>
          <p:cNvPr id="4" name="Content Placeholder 3">
            <a:extLst>
              <a:ext uri="{FF2B5EF4-FFF2-40B4-BE49-F238E27FC236}">
                <a16:creationId xmlns:a16="http://schemas.microsoft.com/office/drawing/2014/main" id="{B9632A25-17F0-4869-9AA4-D86F11CDD5A0}"/>
              </a:ext>
            </a:extLst>
          </p:cNvPr>
          <p:cNvPicPr>
            <a:picLocks noGrp="1" noChangeAspect="1"/>
          </p:cNvPicPr>
          <p:nvPr>
            <p:ph idx="1"/>
          </p:nvPr>
        </p:nvPicPr>
        <p:blipFill rotWithShape="1">
          <a:blip r:embed="rId2"/>
          <a:srcRect r="1458"/>
          <a:stretch/>
        </p:blipFill>
        <p:spPr>
          <a:xfrm>
            <a:off x="408317" y="1795785"/>
            <a:ext cx="7481649" cy="3784000"/>
          </a:xfrm>
          <a:prstGeom prst="rect">
            <a:avLst/>
          </a:prstGeom>
        </p:spPr>
      </p:pic>
      <p:sp>
        <p:nvSpPr>
          <p:cNvPr id="7" name="TextBox 6">
            <a:extLst>
              <a:ext uri="{FF2B5EF4-FFF2-40B4-BE49-F238E27FC236}">
                <a16:creationId xmlns:a16="http://schemas.microsoft.com/office/drawing/2014/main" id="{2A443A47-4C52-408D-BB08-3C8A90335F83}"/>
              </a:ext>
            </a:extLst>
          </p:cNvPr>
          <p:cNvSpPr txBox="1"/>
          <p:nvPr/>
        </p:nvSpPr>
        <p:spPr>
          <a:xfrm>
            <a:off x="1207008" y="1557093"/>
            <a:ext cx="4995237" cy="477054"/>
          </a:xfrm>
          <a:prstGeom prst="rect">
            <a:avLst/>
          </a:prstGeom>
          <a:noFill/>
        </p:spPr>
        <p:txBody>
          <a:bodyPr wrap="square" rtlCol="0">
            <a:spAutoFit/>
          </a:bodyPr>
          <a:lstStyle/>
          <a:p>
            <a:r>
              <a:rPr lang="en-ZA" dirty="0"/>
              <a:t>Past, present…</a:t>
            </a:r>
          </a:p>
        </p:txBody>
      </p:sp>
      <p:grpSp>
        <p:nvGrpSpPr>
          <p:cNvPr id="10" name="Group 9">
            <a:extLst>
              <a:ext uri="{FF2B5EF4-FFF2-40B4-BE49-F238E27FC236}">
                <a16:creationId xmlns:a16="http://schemas.microsoft.com/office/drawing/2014/main" id="{08F7C608-E5ED-4B40-BCE6-3E573E0F22F9}"/>
              </a:ext>
            </a:extLst>
          </p:cNvPr>
          <p:cNvGrpSpPr/>
          <p:nvPr/>
        </p:nvGrpSpPr>
        <p:grpSpPr>
          <a:xfrm>
            <a:off x="8694638" y="1494391"/>
            <a:ext cx="2574321" cy="4140195"/>
            <a:chOff x="8694638" y="1494391"/>
            <a:chExt cx="2574321" cy="4140195"/>
          </a:xfrm>
        </p:grpSpPr>
        <p:pic>
          <p:nvPicPr>
            <p:cNvPr id="5" name="Picture 4">
              <a:extLst>
                <a:ext uri="{FF2B5EF4-FFF2-40B4-BE49-F238E27FC236}">
                  <a16:creationId xmlns:a16="http://schemas.microsoft.com/office/drawing/2014/main" id="{127A92F6-52F1-48B2-A27A-2507C4E14E75}"/>
                </a:ext>
              </a:extLst>
            </p:cNvPr>
            <p:cNvPicPr>
              <a:picLocks noChangeAspect="1"/>
            </p:cNvPicPr>
            <p:nvPr/>
          </p:nvPicPr>
          <p:blipFill>
            <a:blip r:embed="rId3">
              <a:duotone>
                <a:prstClr val="black"/>
                <a:srgbClr val="D9C3A5">
                  <a:tint val="50000"/>
                  <a:satMod val="180000"/>
                </a:srgbClr>
              </a:duotone>
            </a:blip>
            <a:stretch>
              <a:fillRect/>
            </a:stretch>
          </p:blipFill>
          <p:spPr>
            <a:xfrm>
              <a:off x="9128325" y="3930844"/>
              <a:ext cx="1878893" cy="1703742"/>
            </a:xfrm>
            <a:prstGeom prst="rect">
              <a:avLst/>
            </a:prstGeom>
          </p:spPr>
        </p:pic>
        <p:grpSp>
          <p:nvGrpSpPr>
            <p:cNvPr id="9" name="Group 8">
              <a:extLst>
                <a:ext uri="{FF2B5EF4-FFF2-40B4-BE49-F238E27FC236}">
                  <a16:creationId xmlns:a16="http://schemas.microsoft.com/office/drawing/2014/main" id="{AC73D8B3-1378-41CD-BB02-A2E8660FD104}"/>
                </a:ext>
              </a:extLst>
            </p:cNvPr>
            <p:cNvGrpSpPr/>
            <p:nvPr/>
          </p:nvGrpSpPr>
          <p:grpSpPr>
            <a:xfrm>
              <a:off x="8694638" y="1494391"/>
              <a:ext cx="2574321" cy="2350522"/>
              <a:chOff x="8694638" y="1494391"/>
              <a:chExt cx="2574321" cy="2350522"/>
            </a:xfrm>
          </p:grpSpPr>
          <p:pic>
            <p:nvPicPr>
              <p:cNvPr id="6" name="Picture 5">
                <a:extLst>
                  <a:ext uri="{FF2B5EF4-FFF2-40B4-BE49-F238E27FC236}">
                    <a16:creationId xmlns:a16="http://schemas.microsoft.com/office/drawing/2014/main" id="{FE6CC70F-6044-4740-9C44-6784C97ADF09}"/>
                  </a:ext>
                </a:extLst>
              </p:cNvPr>
              <p:cNvPicPr>
                <a:picLocks noChangeAspect="1"/>
              </p:cNvPicPr>
              <p:nvPr/>
            </p:nvPicPr>
            <p:blipFill>
              <a:blip r:embed="rId4"/>
              <a:stretch>
                <a:fillRect/>
              </a:stretch>
            </p:blipFill>
            <p:spPr>
              <a:xfrm>
                <a:off x="9025766" y="2366990"/>
                <a:ext cx="2018028" cy="1477923"/>
              </a:xfrm>
              <a:prstGeom prst="rect">
                <a:avLst/>
              </a:prstGeom>
            </p:spPr>
          </p:pic>
          <p:sp>
            <p:nvSpPr>
              <p:cNvPr id="8" name="TextBox 7">
                <a:extLst>
                  <a:ext uri="{FF2B5EF4-FFF2-40B4-BE49-F238E27FC236}">
                    <a16:creationId xmlns:a16="http://schemas.microsoft.com/office/drawing/2014/main" id="{31D7F81B-132E-47EB-BC10-00093CB68411}"/>
                  </a:ext>
                </a:extLst>
              </p:cNvPr>
              <p:cNvSpPr txBox="1"/>
              <p:nvPr/>
            </p:nvSpPr>
            <p:spPr>
              <a:xfrm>
                <a:off x="8694638" y="1494391"/>
                <a:ext cx="2574321" cy="477054"/>
              </a:xfrm>
              <a:prstGeom prst="rect">
                <a:avLst/>
              </a:prstGeom>
              <a:noFill/>
            </p:spPr>
            <p:txBody>
              <a:bodyPr wrap="square" rtlCol="0">
                <a:spAutoFit/>
              </a:bodyPr>
              <a:lstStyle/>
              <a:p>
                <a:r>
                  <a:rPr lang="en-ZA" dirty="0"/>
                  <a:t>…and future</a:t>
                </a:r>
              </a:p>
            </p:txBody>
          </p:sp>
        </p:grpSp>
      </p:grpSp>
      <p:sp>
        <p:nvSpPr>
          <p:cNvPr id="11" name="TextBox 10">
            <a:extLst>
              <a:ext uri="{FF2B5EF4-FFF2-40B4-BE49-F238E27FC236}">
                <a16:creationId xmlns:a16="http://schemas.microsoft.com/office/drawing/2014/main" id="{D9FC7F7A-63E2-45FE-9F76-46EAFB39E143}"/>
              </a:ext>
            </a:extLst>
          </p:cNvPr>
          <p:cNvSpPr txBox="1"/>
          <p:nvPr/>
        </p:nvSpPr>
        <p:spPr>
          <a:xfrm>
            <a:off x="5993525" y="6298978"/>
            <a:ext cx="6064481" cy="338554"/>
          </a:xfrm>
          <a:prstGeom prst="rect">
            <a:avLst/>
          </a:prstGeom>
          <a:noFill/>
        </p:spPr>
        <p:txBody>
          <a:bodyPr wrap="none" rtlCol="0">
            <a:spAutoFit/>
          </a:bodyPr>
          <a:lstStyle/>
          <a:p>
            <a:r>
              <a:rPr lang="en-ZA" sz="1600" dirty="0"/>
              <a:t>Source: Charlotte Watts, Department for International Development </a:t>
            </a:r>
          </a:p>
        </p:txBody>
      </p:sp>
    </p:spTree>
    <p:extLst>
      <p:ext uri="{BB962C8B-B14F-4D97-AF65-F5344CB8AC3E}">
        <p14:creationId xmlns:p14="http://schemas.microsoft.com/office/powerpoint/2010/main" val="8530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72A0F-DD1B-4FD1-8655-145A4307FDFB}"/>
              </a:ext>
            </a:extLst>
          </p:cNvPr>
          <p:cNvSpPr>
            <a:spLocks noGrp="1"/>
          </p:cNvSpPr>
          <p:nvPr>
            <p:ph type="title"/>
          </p:nvPr>
        </p:nvSpPr>
        <p:spPr/>
        <p:txBody>
          <a:bodyPr>
            <a:normAutofit/>
          </a:bodyPr>
          <a:lstStyle/>
          <a:p>
            <a:r>
              <a:rPr lang="en-ZA" dirty="0"/>
              <a:t>Cheaper and safer drugs</a:t>
            </a:r>
          </a:p>
        </p:txBody>
      </p:sp>
      <p:pic>
        <p:nvPicPr>
          <p:cNvPr id="4" name="Content Placeholder 3">
            <a:extLst>
              <a:ext uri="{FF2B5EF4-FFF2-40B4-BE49-F238E27FC236}">
                <a16:creationId xmlns:a16="http://schemas.microsoft.com/office/drawing/2014/main" id="{92205392-0A62-4316-8E1A-094A7E906030}"/>
              </a:ext>
            </a:extLst>
          </p:cNvPr>
          <p:cNvPicPr>
            <a:picLocks noGrp="1" noChangeAspect="1"/>
          </p:cNvPicPr>
          <p:nvPr>
            <p:ph idx="1"/>
          </p:nvPr>
        </p:nvPicPr>
        <p:blipFill rotWithShape="1">
          <a:blip r:embed="rId2"/>
          <a:srcRect r="2659"/>
          <a:stretch/>
        </p:blipFill>
        <p:spPr>
          <a:xfrm>
            <a:off x="1048870" y="1499273"/>
            <a:ext cx="9192875" cy="4491346"/>
          </a:xfrm>
          <a:prstGeom prst="rect">
            <a:avLst/>
          </a:prstGeom>
        </p:spPr>
      </p:pic>
      <p:sp>
        <p:nvSpPr>
          <p:cNvPr id="6" name="TextBox 5">
            <a:extLst>
              <a:ext uri="{FF2B5EF4-FFF2-40B4-BE49-F238E27FC236}">
                <a16:creationId xmlns:a16="http://schemas.microsoft.com/office/drawing/2014/main" id="{A9C7C6AF-4DEF-4CA8-9AC7-EF5E66E99CA6}"/>
              </a:ext>
            </a:extLst>
          </p:cNvPr>
          <p:cNvSpPr txBox="1"/>
          <p:nvPr/>
        </p:nvSpPr>
        <p:spPr>
          <a:xfrm>
            <a:off x="1199478" y="6060160"/>
            <a:ext cx="11327802" cy="477054"/>
          </a:xfrm>
          <a:prstGeom prst="rect">
            <a:avLst/>
          </a:prstGeom>
          <a:noFill/>
        </p:spPr>
        <p:txBody>
          <a:bodyPr wrap="square" rtlCol="0">
            <a:spAutoFit/>
          </a:bodyPr>
          <a:lstStyle/>
          <a:p>
            <a:pPr algn="l"/>
            <a:r>
              <a:rPr lang="en-ZA" dirty="0"/>
              <a:t>Better patient outcomes as well as better health system efficiencies</a:t>
            </a:r>
          </a:p>
        </p:txBody>
      </p:sp>
      <p:sp>
        <p:nvSpPr>
          <p:cNvPr id="7" name="TextBox 6">
            <a:extLst>
              <a:ext uri="{FF2B5EF4-FFF2-40B4-BE49-F238E27FC236}">
                <a16:creationId xmlns:a16="http://schemas.microsoft.com/office/drawing/2014/main" id="{663C3F2D-6006-40D6-942C-A548817B344A}"/>
              </a:ext>
            </a:extLst>
          </p:cNvPr>
          <p:cNvSpPr txBox="1"/>
          <p:nvPr/>
        </p:nvSpPr>
        <p:spPr>
          <a:xfrm>
            <a:off x="7992044" y="6468256"/>
            <a:ext cx="4051910" cy="338554"/>
          </a:xfrm>
          <a:prstGeom prst="rect">
            <a:avLst/>
          </a:prstGeom>
          <a:noFill/>
        </p:spPr>
        <p:txBody>
          <a:bodyPr wrap="square" rtlCol="0">
            <a:spAutoFit/>
          </a:bodyPr>
          <a:lstStyle/>
          <a:p>
            <a:pPr algn="r"/>
            <a:r>
              <a:rPr lang="en-ZA" sz="1600" dirty="0">
                <a:solidFill>
                  <a:schemeClr val="tx1"/>
                </a:solidFill>
              </a:rPr>
              <a:t>Source: Clinton Health Access Initiative</a:t>
            </a:r>
          </a:p>
        </p:txBody>
      </p:sp>
    </p:spTree>
    <p:extLst>
      <p:ext uri="{BB962C8B-B14F-4D97-AF65-F5344CB8AC3E}">
        <p14:creationId xmlns:p14="http://schemas.microsoft.com/office/powerpoint/2010/main" val="1304270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03491-F0D1-4856-8C11-356F69DC5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57" b="1802"/>
          <a:stretch/>
        </p:blipFill>
        <p:spPr>
          <a:xfrm>
            <a:off x="1524" y="1272748"/>
            <a:ext cx="12188952" cy="5585252"/>
          </a:xfrm>
          <a:prstGeom prst="rect">
            <a:avLst/>
          </a:prstGeom>
        </p:spPr>
      </p:pic>
      <p:sp>
        <p:nvSpPr>
          <p:cNvPr id="2" name="Title 1">
            <a:extLst>
              <a:ext uri="{FF2B5EF4-FFF2-40B4-BE49-F238E27FC236}">
                <a16:creationId xmlns:a16="http://schemas.microsoft.com/office/drawing/2014/main" id="{82605767-329A-449D-A434-9971AAA0BEB0}"/>
              </a:ext>
            </a:extLst>
          </p:cNvPr>
          <p:cNvSpPr>
            <a:spLocks noGrp="1"/>
          </p:cNvSpPr>
          <p:nvPr>
            <p:ph type="title"/>
          </p:nvPr>
        </p:nvSpPr>
        <p:spPr/>
        <p:txBody>
          <a:bodyPr>
            <a:normAutofit/>
          </a:bodyPr>
          <a:lstStyle/>
          <a:p>
            <a:r>
              <a:rPr lang="en-ZA" dirty="0"/>
              <a:t>Redesigning our health system response </a:t>
            </a:r>
          </a:p>
        </p:txBody>
      </p:sp>
      <p:sp>
        <p:nvSpPr>
          <p:cNvPr id="5" name="TextBox 4">
            <a:extLst>
              <a:ext uri="{FF2B5EF4-FFF2-40B4-BE49-F238E27FC236}">
                <a16:creationId xmlns:a16="http://schemas.microsoft.com/office/drawing/2014/main" id="{95AF3372-530F-4D0E-ACE4-93035AFD4591}"/>
              </a:ext>
            </a:extLst>
          </p:cNvPr>
          <p:cNvSpPr txBox="1"/>
          <p:nvPr/>
        </p:nvSpPr>
        <p:spPr>
          <a:xfrm>
            <a:off x="9115863" y="1659877"/>
            <a:ext cx="2907580" cy="3416320"/>
          </a:xfrm>
          <a:prstGeom prst="rect">
            <a:avLst/>
          </a:prstGeom>
          <a:solidFill>
            <a:srgbClr val="FFC000"/>
          </a:solidFill>
        </p:spPr>
        <p:txBody>
          <a:bodyPr wrap="square" rtlCol="0" anchor="ctr" anchorCtr="0">
            <a:spAutoFit/>
          </a:bodyPr>
          <a:lstStyle/>
          <a:p>
            <a:pPr algn="l">
              <a:defRPr/>
            </a:pPr>
            <a:r>
              <a:rPr lang="en-ZA" sz="2400" dirty="0">
                <a:solidFill>
                  <a:srgbClr val="002060"/>
                </a:solidFill>
                <a:latin typeface="Franklin Gothic Book" panose="020B0503020102020204" pitchFamily="34" charset="0"/>
              </a:rPr>
              <a:t>Clinic-based service delivery model will not achieve our goals</a:t>
            </a:r>
          </a:p>
          <a:p>
            <a:pPr algn="l">
              <a:defRPr/>
            </a:pPr>
            <a:endParaRPr lang="en-ZA" sz="2400" dirty="0">
              <a:solidFill>
                <a:srgbClr val="002060"/>
              </a:solidFill>
              <a:latin typeface="Franklin Gothic Book" panose="020B0503020102020204" pitchFamily="34" charset="0"/>
            </a:endParaRPr>
          </a:p>
          <a:p>
            <a:pPr algn="l">
              <a:defRPr/>
            </a:pPr>
            <a:r>
              <a:rPr lang="en-ZA" sz="2400" dirty="0">
                <a:solidFill>
                  <a:srgbClr val="002060"/>
                </a:solidFill>
                <a:latin typeface="Franklin Gothic Book" panose="020B0503020102020204" pitchFamily="34" charset="0"/>
              </a:rPr>
              <a:t>e.g. ESA</a:t>
            </a:r>
          </a:p>
          <a:p>
            <a:pPr marL="342900" indent="-342900" algn="l">
              <a:buFont typeface="Arial" panose="020B0604020202020204" pitchFamily="34" charset="0"/>
              <a:buChar char="•"/>
              <a:defRPr/>
            </a:pPr>
            <a:r>
              <a:rPr lang="en-ZA" sz="2400" dirty="0">
                <a:solidFill>
                  <a:srgbClr val="002060"/>
                </a:solidFill>
                <a:latin typeface="Franklin Gothic Book" panose="020B0503020102020204" pitchFamily="34" charset="0"/>
              </a:rPr>
              <a:t>5.2 million new ART initiations </a:t>
            </a:r>
          </a:p>
          <a:p>
            <a:pPr marL="342900" indent="-342900" algn="l">
              <a:buFont typeface="Arial" panose="020B0604020202020204" pitchFamily="34" charset="0"/>
              <a:buChar char="•"/>
            </a:pPr>
            <a:r>
              <a:rPr lang="en-ZA" sz="2400" dirty="0">
                <a:solidFill>
                  <a:srgbClr val="002060"/>
                </a:solidFill>
                <a:latin typeface="Franklin Gothic Book" panose="020B0503020102020204" pitchFamily="34" charset="0"/>
              </a:rPr>
              <a:t>&gt;14 million VLS</a:t>
            </a:r>
          </a:p>
        </p:txBody>
      </p:sp>
    </p:spTree>
    <p:extLst>
      <p:ext uri="{BB962C8B-B14F-4D97-AF65-F5344CB8AC3E}">
        <p14:creationId xmlns:p14="http://schemas.microsoft.com/office/powerpoint/2010/main" val="899683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010C-E389-44B5-9BF0-8503A50A9FED}"/>
              </a:ext>
            </a:extLst>
          </p:cNvPr>
          <p:cNvSpPr>
            <a:spLocks noGrp="1"/>
          </p:cNvSpPr>
          <p:nvPr>
            <p:ph type="title"/>
          </p:nvPr>
        </p:nvSpPr>
        <p:spPr>
          <a:xfrm>
            <a:off x="524645" y="275265"/>
            <a:ext cx="10515600" cy="744236"/>
          </a:xfrm>
        </p:spPr>
        <p:txBody>
          <a:bodyPr>
            <a:normAutofit/>
          </a:bodyPr>
          <a:lstStyle/>
          <a:p>
            <a:r>
              <a:rPr lang="en-ZA" sz="4000" dirty="0"/>
              <a:t>A patient journey through the health system</a:t>
            </a:r>
          </a:p>
        </p:txBody>
      </p:sp>
      <p:pic>
        <p:nvPicPr>
          <p:cNvPr id="8" name="Picture 7" descr="A screenshot of a cell phone&#10;&#10;Description generated with high confidence">
            <a:extLst>
              <a:ext uri="{FF2B5EF4-FFF2-40B4-BE49-F238E27FC236}">
                <a16:creationId xmlns:a16="http://schemas.microsoft.com/office/drawing/2014/main" id="{DD6FB8B4-77E8-43FB-9DE5-51A749B43F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0"/>
          <a:stretch/>
        </p:blipFill>
        <p:spPr>
          <a:xfrm>
            <a:off x="699193" y="1490321"/>
            <a:ext cx="9751862" cy="4976399"/>
          </a:xfrm>
          <a:prstGeom prst="rect">
            <a:avLst/>
          </a:prstGeom>
        </p:spPr>
      </p:pic>
      <p:sp>
        <p:nvSpPr>
          <p:cNvPr id="3" name="TextBox 2">
            <a:extLst>
              <a:ext uri="{FF2B5EF4-FFF2-40B4-BE49-F238E27FC236}">
                <a16:creationId xmlns:a16="http://schemas.microsoft.com/office/drawing/2014/main" id="{E9FDDDF2-A18C-4BD0-B475-26E101BDFBFF}"/>
              </a:ext>
            </a:extLst>
          </p:cNvPr>
          <p:cNvSpPr txBox="1"/>
          <p:nvPr/>
        </p:nvSpPr>
        <p:spPr>
          <a:xfrm>
            <a:off x="6233595" y="6526203"/>
            <a:ext cx="5799909" cy="338554"/>
          </a:xfrm>
          <a:prstGeom prst="rect">
            <a:avLst/>
          </a:prstGeom>
          <a:noFill/>
        </p:spPr>
        <p:txBody>
          <a:bodyPr wrap="square" rtlCol="0">
            <a:spAutoFit/>
          </a:bodyPr>
          <a:lstStyle/>
          <a:p>
            <a:pPr algn="r"/>
            <a:r>
              <a:rPr lang="en-ZA" sz="1600" dirty="0"/>
              <a:t>Darko, personal communication, 2019</a:t>
            </a:r>
          </a:p>
        </p:txBody>
      </p:sp>
    </p:spTree>
    <p:extLst>
      <p:ext uri="{BB962C8B-B14F-4D97-AF65-F5344CB8AC3E}">
        <p14:creationId xmlns:p14="http://schemas.microsoft.com/office/powerpoint/2010/main" val="395407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1BAF-9063-4B70-B67D-E8B2FC065393}"/>
              </a:ext>
            </a:extLst>
          </p:cNvPr>
          <p:cNvSpPr>
            <a:spLocks noGrp="1"/>
          </p:cNvSpPr>
          <p:nvPr>
            <p:ph type="title"/>
          </p:nvPr>
        </p:nvSpPr>
        <p:spPr/>
        <p:txBody>
          <a:bodyPr/>
          <a:lstStyle/>
          <a:p>
            <a:r>
              <a:rPr lang="en-ZA" dirty="0"/>
              <a:t>Conflict of interest</a:t>
            </a:r>
          </a:p>
        </p:txBody>
      </p:sp>
      <p:sp>
        <p:nvSpPr>
          <p:cNvPr id="3" name="Content Placeholder 2">
            <a:extLst>
              <a:ext uri="{FF2B5EF4-FFF2-40B4-BE49-F238E27FC236}">
                <a16:creationId xmlns:a16="http://schemas.microsoft.com/office/drawing/2014/main" id="{B0DB743C-F653-4D1C-A6FD-7F9D548B15FC}"/>
              </a:ext>
            </a:extLst>
          </p:cNvPr>
          <p:cNvSpPr>
            <a:spLocks noGrp="1"/>
          </p:cNvSpPr>
          <p:nvPr>
            <p:ph idx="1"/>
          </p:nvPr>
        </p:nvSpPr>
        <p:spPr/>
        <p:txBody>
          <a:bodyPr/>
          <a:lstStyle/>
          <a:p>
            <a:r>
              <a:rPr lang="en-ZA" dirty="0"/>
              <a:t>None to declare</a:t>
            </a:r>
          </a:p>
        </p:txBody>
      </p:sp>
    </p:spTree>
    <p:extLst>
      <p:ext uri="{BB962C8B-B14F-4D97-AF65-F5344CB8AC3E}">
        <p14:creationId xmlns:p14="http://schemas.microsoft.com/office/powerpoint/2010/main" val="500478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EC7242F-E573-404A-AAAC-14F617712639}"/>
              </a:ext>
            </a:extLst>
          </p:cNvPr>
          <p:cNvGraphicFramePr>
            <a:graphicFrameLocks noGrp="1"/>
          </p:cNvGraphicFramePr>
          <p:nvPr>
            <p:extLst>
              <p:ext uri="{D42A27DB-BD31-4B8C-83A1-F6EECF244321}">
                <p14:modId xmlns:p14="http://schemas.microsoft.com/office/powerpoint/2010/main" val="2200615214"/>
              </p:ext>
            </p:extLst>
          </p:nvPr>
        </p:nvGraphicFramePr>
        <p:xfrm>
          <a:off x="415104" y="1971261"/>
          <a:ext cx="11106336" cy="3944400"/>
        </p:xfrm>
        <a:graphic>
          <a:graphicData uri="http://schemas.openxmlformats.org/drawingml/2006/table">
            <a:tbl>
              <a:tblPr firstRow="1" bandRow="1">
                <a:tableStyleId>{93296810-A885-4BE3-A3E7-6D5BEEA58F35}</a:tableStyleId>
              </a:tblPr>
              <a:tblGrid>
                <a:gridCol w="7540411">
                  <a:extLst>
                    <a:ext uri="{9D8B030D-6E8A-4147-A177-3AD203B41FA5}">
                      <a16:colId xmlns:a16="http://schemas.microsoft.com/office/drawing/2014/main" val="2669049439"/>
                    </a:ext>
                  </a:extLst>
                </a:gridCol>
                <a:gridCol w="3565925">
                  <a:extLst>
                    <a:ext uri="{9D8B030D-6E8A-4147-A177-3AD203B41FA5}">
                      <a16:colId xmlns:a16="http://schemas.microsoft.com/office/drawing/2014/main" val="3955486290"/>
                    </a:ext>
                  </a:extLst>
                </a:gridCol>
              </a:tblGrid>
              <a:tr h="319309">
                <a:tc>
                  <a:txBody>
                    <a:bodyPr/>
                    <a:lstStyle/>
                    <a:p>
                      <a:r>
                        <a:rPr lang="en-ZA" sz="2400" dirty="0"/>
                        <a:t>Interventions/Interactions</a:t>
                      </a:r>
                    </a:p>
                  </a:txBody>
                  <a:tcPr/>
                </a:tc>
                <a:tc>
                  <a:txBody>
                    <a:bodyPr/>
                    <a:lstStyle/>
                    <a:p>
                      <a:pPr algn="ctr"/>
                      <a:r>
                        <a:rPr lang="en-ZA" sz="2400" dirty="0"/>
                        <a:t>Approximate Quantity </a:t>
                      </a:r>
                    </a:p>
                    <a:p>
                      <a:pPr algn="ctr"/>
                      <a:r>
                        <a:rPr lang="en-ZA" sz="2400" dirty="0"/>
                        <a:t>or Duration</a:t>
                      </a:r>
                    </a:p>
                  </a:txBody>
                  <a:tcPr/>
                </a:tc>
                <a:extLst>
                  <a:ext uri="{0D108BD9-81ED-4DB2-BD59-A6C34878D82A}">
                    <a16:rowId xmlns:a16="http://schemas.microsoft.com/office/drawing/2014/main" val="3317221178"/>
                  </a:ext>
                </a:extLst>
              </a:tr>
              <a:tr h="551136">
                <a:tc>
                  <a:txBody>
                    <a:bodyPr/>
                    <a:lstStyle/>
                    <a:p>
                      <a:r>
                        <a:rPr lang="en-ZA" sz="1800" dirty="0"/>
                        <a:t>Direct interventions-Home to “File Open”</a:t>
                      </a:r>
                    </a:p>
                  </a:txBody>
                  <a:tcPr/>
                </a:tc>
                <a:tc>
                  <a:txBody>
                    <a:bodyPr/>
                    <a:lstStyle/>
                    <a:p>
                      <a:pPr algn="ctr"/>
                      <a:r>
                        <a:rPr lang="en-ZA" sz="1800" b="1" dirty="0">
                          <a:solidFill>
                            <a:srgbClr val="FF0000"/>
                          </a:solidFill>
                        </a:rPr>
                        <a:t>25-30</a:t>
                      </a:r>
                    </a:p>
                  </a:txBody>
                  <a:tcPr/>
                </a:tc>
                <a:extLst>
                  <a:ext uri="{0D108BD9-81ED-4DB2-BD59-A6C34878D82A}">
                    <a16:rowId xmlns:a16="http://schemas.microsoft.com/office/drawing/2014/main" val="1555593278"/>
                  </a:ext>
                </a:extLst>
              </a:tr>
              <a:tr h="551136">
                <a:tc>
                  <a:txBody>
                    <a:bodyPr/>
                    <a:lstStyle/>
                    <a:p>
                      <a:r>
                        <a:rPr lang="en-ZA" sz="1800" dirty="0"/>
                        <a:t>Additional direct interventions to 12 months VL suppressed</a:t>
                      </a:r>
                    </a:p>
                  </a:txBody>
                  <a:tcPr/>
                </a:tc>
                <a:tc>
                  <a:txBody>
                    <a:bodyPr/>
                    <a:lstStyle/>
                    <a:p>
                      <a:pPr algn="ctr"/>
                      <a:r>
                        <a:rPr lang="en-ZA" sz="1800" b="1" dirty="0">
                          <a:solidFill>
                            <a:srgbClr val="FF0000"/>
                          </a:solidFill>
                        </a:rPr>
                        <a:t>108</a:t>
                      </a:r>
                    </a:p>
                  </a:txBody>
                  <a:tcPr/>
                </a:tc>
                <a:extLst>
                  <a:ext uri="{0D108BD9-81ED-4DB2-BD59-A6C34878D82A}">
                    <a16:rowId xmlns:a16="http://schemas.microsoft.com/office/drawing/2014/main" val="3338278763"/>
                  </a:ext>
                </a:extLst>
              </a:tr>
              <a:tr h="551136">
                <a:tc>
                  <a:txBody>
                    <a:bodyPr/>
                    <a:lstStyle/>
                    <a:p>
                      <a:r>
                        <a:rPr lang="en-ZA" sz="1800" dirty="0"/>
                        <a:t>Round trips to health facility in 12 months</a:t>
                      </a:r>
                    </a:p>
                  </a:txBody>
                  <a:tcPr/>
                </a:tc>
                <a:tc>
                  <a:txBody>
                    <a:bodyPr/>
                    <a:lstStyle/>
                    <a:p>
                      <a:pPr algn="ctr"/>
                      <a:r>
                        <a:rPr lang="en-ZA" sz="1800" b="1" dirty="0"/>
                        <a:t>13</a:t>
                      </a:r>
                    </a:p>
                  </a:txBody>
                  <a:tcPr/>
                </a:tc>
                <a:extLst>
                  <a:ext uri="{0D108BD9-81ED-4DB2-BD59-A6C34878D82A}">
                    <a16:rowId xmlns:a16="http://schemas.microsoft.com/office/drawing/2014/main" val="1832297093"/>
                  </a:ext>
                </a:extLst>
              </a:tr>
              <a:tr h="319309">
                <a:tc>
                  <a:txBody>
                    <a:bodyPr/>
                    <a:lstStyle/>
                    <a:p>
                      <a:r>
                        <a:rPr lang="en-ZA" sz="1800" dirty="0"/>
                        <a:t>First visit number of queues to wait in</a:t>
                      </a:r>
                    </a:p>
                  </a:txBody>
                  <a:tcPr/>
                </a:tc>
                <a:tc>
                  <a:txBody>
                    <a:bodyPr/>
                    <a:lstStyle/>
                    <a:p>
                      <a:pPr algn="ctr"/>
                      <a:r>
                        <a:rPr lang="en-ZA" sz="1800" b="1" dirty="0"/>
                        <a:t>7-8</a:t>
                      </a:r>
                    </a:p>
                  </a:txBody>
                  <a:tcPr/>
                </a:tc>
                <a:extLst>
                  <a:ext uri="{0D108BD9-81ED-4DB2-BD59-A6C34878D82A}">
                    <a16:rowId xmlns:a16="http://schemas.microsoft.com/office/drawing/2014/main" val="2914893129"/>
                  </a:ext>
                </a:extLst>
              </a:tr>
              <a:tr h="551136">
                <a:tc>
                  <a:txBody>
                    <a:bodyPr/>
                    <a:lstStyle/>
                    <a:p>
                      <a:r>
                        <a:rPr lang="en-ZA" sz="1800" dirty="0"/>
                        <a:t>Flow up visits number of queues to wait in over 12 months</a:t>
                      </a:r>
                    </a:p>
                  </a:txBody>
                  <a:tcPr/>
                </a:tc>
                <a:tc>
                  <a:txBody>
                    <a:bodyPr/>
                    <a:lstStyle/>
                    <a:p>
                      <a:pPr algn="ctr"/>
                      <a:r>
                        <a:rPr lang="en-ZA" sz="1800" b="1" dirty="0"/>
                        <a:t>36-48</a:t>
                      </a:r>
                    </a:p>
                  </a:txBody>
                  <a:tcPr/>
                </a:tc>
                <a:extLst>
                  <a:ext uri="{0D108BD9-81ED-4DB2-BD59-A6C34878D82A}">
                    <a16:rowId xmlns:a16="http://schemas.microsoft.com/office/drawing/2014/main" val="3198341472"/>
                  </a:ext>
                </a:extLst>
              </a:tr>
              <a:tr h="551136">
                <a:tc>
                  <a:txBody>
                    <a:bodyPr/>
                    <a:lstStyle/>
                    <a:p>
                      <a:r>
                        <a:rPr lang="en-ZA" sz="1800" dirty="0"/>
                        <a:t>Average time of first queue to collect file*</a:t>
                      </a:r>
                    </a:p>
                  </a:txBody>
                  <a:tcPr/>
                </a:tc>
                <a:tc>
                  <a:txBody>
                    <a:bodyPr/>
                    <a:lstStyle/>
                    <a:p>
                      <a:pPr algn="ctr"/>
                      <a:r>
                        <a:rPr lang="en-ZA" sz="1800" b="1" dirty="0">
                          <a:solidFill>
                            <a:srgbClr val="FF0000"/>
                          </a:solidFill>
                        </a:rPr>
                        <a:t>3-4 hrs (39-42 hrs/</a:t>
                      </a:r>
                      <a:r>
                        <a:rPr lang="en-ZA" sz="1800" b="1" dirty="0" err="1">
                          <a:solidFill>
                            <a:srgbClr val="FF0000"/>
                          </a:solidFill>
                        </a:rPr>
                        <a:t>yr</a:t>
                      </a:r>
                      <a:r>
                        <a:rPr lang="en-ZA" sz="1800" b="1" dirty="0">
                          <a:solidFill>
                            <a:srgbClr val="FF0000"/>
                          </a:solidFill>
                        </a:rPr>
                        <a:t>)</a:t>
                      </a:r>
                    </a:p>
                  </a:txBody>
                  <a:tcPr/>
                </a:tc>
                <a:extLst>
                  <a:ext uri="{0D108BD9-81ED-4DB2-BD59-A6C34878D82A}">
                    <a16:rowId xmlns:a16="http://schemas.microsoft.com/office/drawing/2014/main" val="3620829363"/>
                  </a:ext>
                </a:extLst>
              </a:tr>
            </a:tbl>
          </a:graphicData>
        </a:graphic>
      </p:graphicFrame>
      <p:sp>
        <p:nvSpPr>
          <p:cNvPr id="4" name="Title 1">
            <a:extLst>
              <a:ext uri="{FF2B5EF4-FFF2-40B4-BE49-F238E27FC236}">
                <a16:creationId xmlns:a16="http://schemas.microsoft.com/office/drawing/2014/main" id="{2C4017C6-7333-433D-941D-347DA6130522}"/>
              </a:ext>
            </a:extLst>
          </p:cNvPr>
          <p:cNvSpPr>
            <a:spLocks noGrp="1"/>
          </p:cNvSpPr>
          <p:nvPr>
            <p:ph type="title"/>
          </p:nvPr>
        </p:nvSpPr>
        <p:spPr>
          <a:xfrm>
            <a:off x="307527" y="221447"/>
            <a:ext cx="10482058" cy="646099"/>
          </a:xfrm>
        </p:spPr>
        <p:txBody>
          <a:bodyPr>
            <a:normAutofit fontScale="90000"/>
          </a:bodyPr>
          <a:lstStyle/>
          <a:p>
            <a:r>
              <a:rPr lang="en-ZA" sz="4000" dirty="0"/>
              <a:t>A patient journey through the health systems </a:t>
            </a:r>
            <a:br>
              <a:rPr lang="en-ZA" sz="4000" dirty="0"/>
            </a:br>
            <a:r>
              <a:rPr lang="en-ZA" sz="2200" b="1" dirty="0"/>
              <a:t>Newly diagnosed Adult Male with Uncomplicated HIV with no Co-Morbidities </a:t>
            </a:r>
          </a:p>
        </p:txBody>
      </p:sp>
      <p:sp>
        <p:nvSpPr>
          <p:cNvPr id="5" name="TextBox 4">
            <a:extLst>
              <a:ext uri="{FF2B5EF4-FFF2-40B4-BE49-F238E27FC236}">
                <a16:creationId xmlns:a16="http://schemas.microsoft.com/office/drawing/2014/main" id="{D7130359-5814-4B26-831B-EBC85697F72F}"/>
              </a:ext>
            </a:extLst>
          </p:cNvPr>
          <p:cNvSpPr txBox="1"/>
          <p:nvPr/>
        </p:nvSpPr>
        <p:spPr>
          <a:xfrm>
            <a:off x="6233595" y="6526203"/>
            <a:ext cx="5799909" cy="338554"/>
          </a:xfrm>
          <a:prstGeom prst="rect">
            <a:avLst/>
          </a:prstGeom>
          <a:noFill/>
        </p:spPr>
        <p:txBody>
          <a:bodyPr wrap="square" rtlCol="0">
            <a:spAutoFit/>
          </a:bodyPr>
          <a:lstStyle/>
          <a:p>
            <a:pPr algn="r"/>
            <a:r>
              <a:rPr lang="en-ZA" sz="1600" dirty="0"/>
              <a:t>Darko, personal communication, 2019</a:t>
            </a:r>
          </a:p>
        </p:txBody>
      </p:sp>
    </p:spTree>
    <p:extLst>
      <p:ext uri="{BB962C8B-B14F-4D97-AF65-F5344CB8AC3E}">
        <p14:creationId xmlns:p14="http://schemas.microsoft.com/office/powerpoint/2010/main" val="457248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010C-E389-44B5-9BF0-8503A50A9FED}"/>
              </a:ext>
            </a:extLst>
          </p:cNvPr>
          <p:cNvSpPr>
            <a:spLocks noGrp="1"/>
          </p:cNvSpPr>
          <p:nvPr>
            <p:ph type="title"/>
          </p:nvPr>
        </p:nvSpPr>
        <p:spPr>
          <a:xfrm>
            <a:off x="480624" y="-25323"/>
            <a:ext cx="10515600" cy="1325563"/>
          </a:xfrm>
        </p:spPr>
        <p:txBody>
          <a:bodyPr>
            <a:normAutofit/>
          </a:bodyPr>
          <a:lstStyle/>
          <a:p>
            <a:r>
              <a:rPr lang="en-ZA" sz="4000" dirty="0"/>
              <a:t>Re-designing health system delivery models</a:t>
            </a:r>
          </a:p>
        </p:txBody>
      </p:sp>
      <p:pic>
        <p:nvPicPr>
          <p:cNvPr id="5" name="Picture 4" descr="A picture containing object&#10;&#10;Description automatically generated">
            <a:extLst>
              <a:ext uri="{FF2B5EF4-FFF2-40B4-BE49-F238E27FC236}">
                <a16:creationId xmlns:a16="http://schemas.microsoft.com/office/drawing/2014/main" id="{A924CB85-7BAA-4316-B2EB-6938A1D59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94" y="6177769"/>
            <a:ext cx="1450821" cy="437049"/>
          </a:xfrm>
          <a:prstGeom prst="rect">
            <a:avLst/>
          </a:prstGeom>
        </p:spPr>
      </p:pic>
      <p:pic>
        <p:nvPicPr>
          <p:cNvPr id="6" name="Picture 5" descr="A close up of a flower&#10;&#10;Description automatically generated">
            <a:extLst>
              <a:ext uri="{FF2B5EF4-FFF2-40B4-BE49-F238E27FC236}">
                <a16:creationId xmlns:a16="http://schemas.microsoft.com/office/drawing/2014/main" id="{C2EE1ECB-010A-4FD2-94AC-3D2C196BF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7707" y="6094239"/>
            <a:ext cx="1234669" cy="604106"/>
          </a:xfrm>
          <a:prstGeom prst="rect">
            <a:avLst/>
          </a:prstGeom>
        </p:spPr>
      </p:pic>
      <p:grpSp>
        <p:nvGrpSpPr>
          <p:cNvPr id="24" name="Group 23">
            <a:extLst>
              <a:ext uri="{FF2B5EF4-FFF2-40B4-BE49-F238E27FC236}">
                <a16:creationId xmlns:a16="http://schemas.microsoft.com/office/drawing/2014/main" id="{A6B0FEC0-EC48-4BAF-8DE2-0E80998DBAB6}"/>
              </a:ext>
            </a:extLst>
          </p:cNvPr>
          <p:cNvGrpSpPr/>
          <p:nvPr/>
        </p:nvGrpSpPr>
        <p:grpSpPr>
          <a:xfrm>
            <a:off x="3480761" y="1498316"/>
            <a:ext cx="5466899" cy="5092456"/>
            <a:chOff x="5329348" y="1235075"/>
            <a:chExt cx="5998880" cy="5588000"/>
          </a:xfrm>
        </p:grpSpPr>
        <p:grpSp>
          <p:nvGrpSpPr>
            <p:cNvPr id="23" name="Group 22">
              <a:extLst>
                <a:ext uri="{FF2B5EF4-FFF2-40B4-BE49-F238E27FC236}">
                  <a16:creationId xmlns:a16="http://schemas.microsoft.com/office/drawing/2014/main" id="{2E958BB8-CA45-4BC6-8393-9EB6D320BAEA}"/>
                </a:ext>
              </a:extLst>
            </p:cNvPr>
            <p:cNvGrpSpPr/>
            <p:nvPr/>
          </p:nvGrpSpPr>
          <p:grpSpPr>
            <a:xfrm>
              <a:off x="5329348" y="1235075"/>
              <a:ext cx="5745803" cy="5588000"/>
              <a:chOff x="5329348" y="1235075"/>
              <a:chExt cx="5745803" cy="5588000"/>
            </a:xfrm>
          </p:grpSpPr>
          <p:pic>
            <p:nvPicPr>
              <p:cNvPr id="14" name="Picture 13">
                <a:extLst>
                  <a:ext uri="{FF2B5EF4-FFF2-40B4-BE49-F238E27FC236}">
                    <a16:creationId xmlns:a16="http://schemas.microsoft.com/office/drawing/2014/main" id="{A4195F58-DE38-4C08-BAAF-E5849FA2D0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9348" y="1235075"/>
                <a:ext cx="5745803" cy="5588000"/>
              </a:xfrm>
              <a:prstGeom prst="rect">
                <a:avLst/>
              </a:prstGeom>
            </p:spPr>
          </p:pic>
          <p:sp>
            <p:nvSpPr>
              <p:cNvPr id="15" name="TextBox 7">
                <a:extLst>
                  <a:ext uri="{FF2B5EF4-FFF2-40B4-BE49-F238E27FC236}">
                    <a16:creationId xmlns:a16="http://schemas.microsoft.com/office/drawing/2014/main" id="{3E9206D8-C1E4-4449-A236-C1BE295E547C}"/>
                  </a:ext>
                </a:extLst>
              </p:cNvPr>
              <p:cNvSpPr txBox="1"/>
              <p:nvPr/>
            </p:nvSpPr>
            <p:spPr>
              <a:xfrm>
                <a:off x="6016352" y="1530164"/>
                <a:ext cx="4614752" cy="1077217"/>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ZA" sz="2800" b="1" dirty="0">
                    <a:solidFill>
                      <a:schemeClr val="bg1"/>
                    </a:solidFill>
                  </a:rPr>
                  <a:t>Personalised Home Based &amp; Community Services </a:t>
                </a:r>
              </a:p>
            </p:txBody>
          </p:sp>
          <p:sp>
            <p:nvSpPr>
              <p:cNvPr id="16" name="TextBox 7">
                <a:extLst>
                  <a:ext uri="{FF2B5EF4-FFF2-40B4-BE49-F238E27FC236}">
                    <a16:creationId xmlns:a16="http://schemas.microsoft.com/office/drawing/2014/main" id="{A2AE8E69-3D8C-4317-B86E-7DA0F538FE19}"/>
                  </a:ext>
                </a:extLst>
              </p:cNvPr>
              <p:cNvSpPr txBox="1"/>
              <p:nvPr/>
            </p:nvSpPr>
            <p:spPr>
              <a:xfrm>
                <a:off x="6845128" y="3130366"/>
                <a:ext cx="2698731" cy="156966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ZA" sz="3200" b="1" dirty="0">
                    <a:solidFill>
                      <a:schemeClr val="bg1"/>
                    </a:solidFill>
                  </a:rPr>
                  <a:t>Primary Health Care Clinics</a:t>
                </a:r>
              </a:p>
            </p:txBody>
          </p:sp>
        </p:grpSp>
        <p:sp>
          <p:nvSpPr>
            <p:cNvPr id="17" name="TextBox 16">
              <a:extLst>
                <a:ext uri="{FF2B5EF4-FFF2-40B4-BE49-F238E27FC236}">
                  <a16:creationId xmlns:a16="http://schemas.microsoft.com/office/drawing/2014/main" id="{119291E6-4000-4347-BBA0-5DF08B1C8EEA}"/>
                </a:ext>
              </a:extLst>
            </p:cNvPr>
            <p:cNvSpPr txBox="1"/>
            <p:nvPr/>
          </p:nvSpPr>
          <p:spPr>
            <a:xfrm>
              <a:off x="7368876" y="5122188"/>
              <a:ext cx="1651237"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ZA" sz="2400" b="1" dirty="0">
                  <a:solidFill>
                    <a:srgbClr val="002060"/>
                  </a:solidFill>
                </a:rPr>
                <a:t>Hospitals</a:t>
              </a:r>
            </a:p>
          </p:txBody>
        </p:sp>
        <p:grpSp>
          <p:nvGrpSpPr>
            <p:cNvPr id="18" name="Group 17">
              <a:extLst>
                <a:ext uri="{FF2B5EF4-FFF2-40B4-BE49-F238E27FC236}">
                  <a16:creationId xmlns:a16="http://schemas.microsoft.com/office/drawing/2014/main" id="{1AAED504-3B77-4529-9ACF-966AC160A116}"/>
                </a:ext>
              </a:extLst>
            </p:cNvPr>
            <p:cNvGrpSpPr/>
            <p:nvPr/>
          </p:nvGrpSpPr>
          <p:grpSpPr>
            <a:xfrm>
              <a:off x="5511238" y="3807531"/>
              <a:ext cx="1152000" cy="2520000"/>
              <a:chOff x="4497442" y="4274818"/>
              <a:chExt cx="1976589" cy="2440266"/>
            </a:xfrm>
          </p:grpSpPr>
          <p:sp>
            <p:nvSpPr>
              <p:cNvPr id="19" name="Arrow: Up 18">
                <a:extLst>
                  <a:ext uri="{FF2B5EF4-FFF2-40B4-BE49-F238E27FC236}">
                    <a16:creationId xmlns:a16="http://schemas.microsoft.com/office/drawing/2014/main" id="{A624A3A8-48A2-49F8-8EB1-236A09905687}"/>
                  </a:ext>
                </a:extLst>
              </p:cNvPr>
              <p:cNvSpPr/>
              <p:nvPr/>
            </p:nvSpPr>
            <p:spPr>
              <a:xfrm>
                <a:off x="4497442" y="4274818"/>
                <a:ext cx="1976589" cy="2440266"/>
              </a:xfrm>
              <a:prstGeom prst="upArrow">
                <a:avLst/>
              </a:prstGeom>
              <a:solidFill>
                <a:srgbClr val="7030A0"/>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TextBox 19">
                <a:extLst>
                  <a:ext uri="{FF2B5EF4-FFF2-40B4-BE49-F238E27FC236}">
                    <a16:creationId xmlns:a16="http://schemas.microsoft.com/office/drawing/2014/main" id="{C54BFC01-EBB5-4B0E-A7AD-D66795449D43}"/>
                  </a:ext>
                </a:extLst>
              </p:cNvPr>
              <p:cNvSpPr txBox="1"/>
              <p:nvPr/>
            </p:nvSpPr>
            <p:spPr>
              <a:xfrm>
                <a:off x="5166547" y="4560289"/>
                <a:ext cx="801112" cy="1949425"/>
              </a:xfrm>
              <a:prstGeom prst="rect">
                <a:avLst/>
              </a:prstGeom>
              <a:noFill/>
            </p:spPr>
            <p:txBody>
              <a:bodyPr vert="vert270" wrap="square" rtlCol="0">
                <a:spAutoFit/>
              </a:bodyPr>
              <a:lstStyle/>
              <a:p>
                <a:pPr>
                  <a:lnSpc>
                    <a:spcPts val="1800"/>
                  </a:lnSpc>
                </a:pPr>
                <a:r>
                  <a:rPr lang="en-ZA" sz="2000" dirty="0">
                    <a:solidFill>
                      <a:schemeClr val="bg1"/>
                    </a:solidFill>
                  </a:rPr>
                  <a:t>Down-referral</a:t>
                </a:r>
                <a:endParaRPr lang="en-ZA" sz="1600" dirty="0">
                  <a:solidFill>
                    <a:schemeClr val="bg1"/>
                  </a:solidFill>
                </a:endParaRPr>
              </a:p>
            </p:txBody>
          </p:sp>
        </p:grpSp>
        <p:sp>
          <p:nvSpPr>
            <p:cNvPr id="21" name="Arrow: Up 20">
              <a:extLst>
                <a:ext uri="{FF2B5EF4-FFF2-40B4-BE49-F238E27FC236}">
                  <a16:creationId xmlns:a16="http://schemas.microsoft.com/office/drawing/2014/main" id="{64B7DC87-F439-4192-8EDC-4AAE17743C2C}"/>
                </a:ext>
              </a:extLst>
            </p:cNvPr>
            <p:cNvSpPr/>
            <p:nvPr/>
          </p:nvSpPr>
          <p:spPr>
            <a:xfrm rot="10800000">
              <a:off x="10176228" y="2459105"/>
              <a:ext cx="1152000" cy="2520000"/>
            </a:xfrm>
            <a:prstGeom prst="upArrow">
              <a:avLst/>
            </a:prstGeom>
            <a:solidFill>
              <a:srgbClr val="7030A0"/>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TextBox 21">
              <a:extLst>
                <a:ext uri="{FF2B5EF4-FFF2-40B4-BE49-F238E27FC236}">
                  <a16:creationId xmlns:a16="http://schemas.microsoft.com/office/drawing/2014/main" id="{346C40E2-4A2D-4924-A696-B3DD4E33F87C}"/>
                </a:ext>
              </a:extLst>
            </p:cNvPr>
            <p:cNvSpPr txBox="1"/>
            <p:nvPr/>
          </p:nvSpPr>
          <p:spPr>
            <a:xfrm>
              <a:off x="10543143" y="2506233"/>
              <a:ext cx="466906" cy="2187957"/>
            </a:xfrm>
            <a:prstGeom prst="rect">
              <a:avLst/>
            </a:prstGeom>
            <a:noFill/>
          </p:spPr>
          <p:txBody>
            <a:bodyPr vert="vert270" wrap="square" rtlCol="0">
              <a:spAutoFit/>
            </a:bodyPr>
            <a:lstStyle/>
            <a:p>
              <a:pPr>
                <a:lnSpc>
                  <a:spcPts val="1800"/>
                </a:lnSpc>
              </a:pPr>
              <a:r>
                <a:rPr lang="en-ZA" sz="2000" dirty="0">
                  <a:solidFill>
                    <a:schemeClr val="bg1"/>
                  </a:solidFill>
                </a:rPr>
                <a:t>Up-referral</a:t>
              </a:r>
              <a:endParaRPr lang="en-ZA" sz="2400" dirty="0">
                <a:solidFill>
                  <a:schemeClr val="bg1"/>
                </a:solidFill>
              </a:endParaRPr>
            </a:p>
          </p:txBody>
        </p:sp>
      </p:grpSp>
    </p:spTree>
    <p:extLst>
      <p:ext uri="{BB962C8B-B14F-4D97-AF65-F5344CB8AC3E}">
        <p14:creationId xmlns:p14="http://schemas.microsoft.com/office/powerpoint/2010/main" val="1012000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B698020-59D9-42D5-9032-F1EFF2B5F756}"/>
              </a:ext>
            </a:extLst>
          </p:cNvPr>
          <p:cNvSpPr>
            <a:spLocks noGrp="1"/>
          </p:cNvSpPr>
          <p:nvPr>
            <p:ph idx="1"/>
          </p:nvPr>
        </p:nvSpPr>
        <p:spPr>
          <a:xfrm>
            <a:off x="6960197" y="3429000"/>
            <a:ext cx="4658385" cy="2766827"/>
          </a:xfrm>
        </p:spPr>
        <p:txBody>
          <a:bodyPr>
            <a:normAutofit/>
          </a:bodyPr>
          <a:lstStyle/>
          <a:p>
            <a:r>
              <a:rPr lang="en-GB" sz="1800" dirty="0"/>
              <a:t>The literature on interventions to increase uptake of ART is limited and of mixed quality. </a:t>
            </a:r>
          </a:p>
          <a:p>
            <a:r>
              <a:rPr lang="en-GB" sz="1800" dirty="0"/>
              <a:t>More implementation research and evaluation is needed to identify how best to offer treatment initiation in a manner that is both efficient for service providers and effective for patients without jeopardizing </a:t>
            </a:r>
            <a:r>
              <a:rPr lang="en-ZA" sz="1800" dirty="0"/>
              <a:t>treatment outcomes.</a:t>
            </a:r>
          </a:p>
        </p:txBody>
      </p:sp>
      <p:grpSp>
        <p:nvGrpSpPr>
          <p:cNvPr id="8" name="Group 7">
            <a:extLst>
              <a:ext uri="{FF2B5EF4-FFF2-40B4-BE49-F238E27FC236}">
                <a16:creationId xmlns:a16="http://schemas.microsoft.com/office/drawing/2014/main" id="{BD6CC3F1-A60B-41D3-81F4-4A73888011BD}"/>
              </a:ext>
            </a:extLst>
          </p:cNvPr>
          <p:cNvGrpSpPr/>
          <p:nvPr/>
        </p:nvGrpSpPr>
        <p:grpSpPr>
          <a:xfrm>
            <a:off x="203781" y="692298"/>
            <a:ext cx="10925912" cy="1884214"/>
            <a:chOff x="0" y="1265386"/>
            <a:chExt cx="10925912" cy="1884214"/>
          </a:xfrm>
        </p:grpSpPr>
        <p:pic>
          <p:nvPicPr>
            <p:cNvPr id="3" name="Picture 2">
              <a:extLst>
                <a:ext uri="{FF2B5EF4-FFF2-40B4-BE49-F238E27FC236}">
                  <a16:creationId xmlns:a16="http://schemas.microsoft.com/office/drawing/2014/main" id="{4FF08154-08BF-4AB0-AAD6-A75EC97352F2}"/>
                </a:ext>
              </a:extLst>
            </p:cNvPr>
            <p:cNvPicPr>
              <a:picLocks noChangeAspect="1"/>
            </p:cNvPicPr>
            <p:nvPr/>
          </p:nvPicPr>
          <p:blipFill>
            <a:blip r:embed="rId3"/>
            <a:stretch>
              <a:fillRect/>
            </a:stretch>
          </p:blipFill>
          <p:spPr>
            <a:xfrm>
              <a:off x="0" y="1265386"/>
              <a:ext cx="8704157" cy="1884214"/>
            </a:xfrm>
            <a:prstGeom prst="rect">
              <a:avLst/>
            </a:prstGeom>
          </p:spPr>
        </p:pic>
        <p:pic>
          <p:nvPicPr>
            <p:cNvPr id="5" name="Picture 4">
              <a:extLst>
                <a:ext uri="{FF2B5EF4-FFF2-40B4-BE49-F238E27FC236}">
                  <a16:creationId xmlns:a16="http://schemas.microsoft.com/office/drawing/2014/main" id="{FE9E7E6D-8ED4-4DA4-963A-EB4036BFECAA}"/>
                </a:ext>
              </a:extLst>
            </p:cNvPr>
            <p:cNvPicPr>
              <a:picLocks noChangeAspect="1"/>
            </p:cNvPicPr>
            <p:nvPr/>
          </p:nvPicPr>
          <p:blipFill>
            <a:blip r:embed="rId4"/>
            <a:stretch>
              <a:fillRect/>
            </a:stretch>
          </p:blipFill>
          <p:spPr>
            <a:xfrm>
              <a:off x="8528050" y="1639030"/>
              <a:ext cx="2397862" cy="1136925"/>
            </a:xfrm>
            <a:prstGeom prst="rect">
              <a:avLst/>
            </a:prstGeom>
          </p:spPr>
        </p:pic>
      </p:grpSp>
      <p:sp>
        <p:nvSpPr>
          <p:cNvPr id="9" name="TextBox 8">
            <a:extLst>
              <a:ext uri="{FF2B5EF4-FFF2-40B4-BE49-F238E27FC236}">
                <a16:creationId xmlns:a16="http://schemas.microsoft.com/office/drawing/2014/main" id="{78EBADCD-8193-4267-A27C-CCA6E19E3107}"/>
              </a:ext>
            </a:extLst>
          </p:cNvPr>
          <p:cNvSpPr txBox="1"/>
          <p:nvPr/>
        </p:nvSpPr>
        <p:spPr>
          <a:xfrm>
            <a:off x="8819884" y="2237958"/>
            <a:ext cx="2221755" cy="338554"/>
          </a:xfrm>
          <a:prstGeom prst="rect">
            <a:avLst/>
          </a:prstGeom>
          <a:noFill/>
        </p:spPr>
        <p:txBody>
          <a:bodyPr wrap="square" rtlCol="0">
            <a:spAutoFit/>
          </a:bodyPr>
          <a:lstStyle/>
          <a:p>
            <a:pPr algn="r"/>
            <a:r>
              <a:rPr lang="en-ZA" sz="1600" dirty="0"/>
              <a:t>2016</a:t>
            </a:r>
          </a:p>
        </p:txBody>
      </p:sp>
      <p:pic>
        <p:nvPicPr>
          <p:cNvPr id="12" name="Picture 11" descr="A screenshot of a cell phone&#10;&#10;Description generated with very high confidence">
            <a:extLst>
              <a:ext uri="{FF2B5EF4-FFF2-40B4-BE49-F238E27FC236}">
                <a16:creationId xmlns:a16="http://schemas.microsoft.com/office/drawing/2014/main" id="{E69E3B59-62BC-4086-B602-3F791FB98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187" y="3487686"/>
            <a:ext cx="5562271" cy="3091791"/>
          </a:xfrm>
          <a:prstGeom prst="rect">
            <a:avLst/>
          </a:prstGeom>
        </p:spPr>
      </p:pic>
    </p:spTree>
    <p:extLst>
      <p:ext uri="{BB962C8B-B14F-4D97-AF65-F5344CB8AC3E}">
        <p14:creationId xmlns:p14="http://schemas.microsoft.com/office/powerpoint/2010/main" val="2989634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DE4D-8D53-46C0-BD43-C98F765D2F4A}"/>
              </a:ext>
            </a:extLst>
          </p:cNvPr>
          <p:cNvSpPr>
            <a:spLocks noGrp="1"/>
          </p:cNvSpPr>
          <p:nvPr>
            <p:ph type="title"/>
          </p:nvPr>
        </p:nvSpPr>
        <p:spPr/>
        <p:txBody>
          <a:bodyPr/>
          <a:lstStyle/>
          <a:p>
            <a:r>
              <a:rPr lang="en-ZA" dirty="0"/>
              <a:t>Improved filing reduces waiting times</a:t>
            </a:r>
          </a:p>
        </p:txBody>
      </p:sp>
      <p:pic>
        <p:nvPicPr>
          <p:cNvPr id="4" name="Content Placeholder 3">
            <a:extLst>
              <a:ext uri="{FF2B5EF4-FFF2-40B4-BE49-F238E27FC236}">
                <a16:creationId xmlns:a16="http://schemas.microsoft.com/office/drawing/2014/main" id="{E590B57E-FD97-4B49-BBE2-CBCF5D3DBC65}"/>
              </a:ext>
            </a:extLst>
          </p:cNvPr>
          <p:cNvPicPr>
            <a:picLocks noGrp="1" noChangeAspect="1"/>
          </p:cNvPicPr>
          <p:nvPr>
            <p:ph idx="1"/>
          </p:nvPr>
        </p:nvPicPr>
        <p:blipFill rotWithShape="1">
          <a:blip r:embed="rId2"/>
          <a:srcRect l="33030" t="14623" r="35191" b="41215"/>
          <a:stretch/>
        </p:blipFill>
        <p:spPr>
          <a:xfrm>
            <a:off x="1132050" y="1763690"/>
            <a:ext cx="4215805" cy="3661182"/>
          </a:xfrm>
          <a:prstGeom prst="rect">
            <a:avLst/>
          </a:prstGeom>
        </p:spPr>
      </p:pic>
      <p:pic>
        <p:nvPicPr>
          <p:cNvPr id="5" name="Picture 4">
            <a:extLst>
              <a:ext uri="{FF2B5EF4-FFF2-40B4-BE49-F238E27FC236}">
                <a16:creationId xmlns:a16="http://schemas.microsoft.com/office/drawing/2014/main" id="{1371FCDB-5C71-488F-BBA1-BBDFE69BB208}"/>
              </a:ext>
            </a:extLst>
          </p:cNvPr>
          <p:cNvPicPr>
            <a:picLocks noChangeAspect="1"/>
          </p:cNvPicPr>
          <p:nvPr/>
        </p:nvPicPr>
        <p:blipFill rotWithShape="1">
          <a:blip r:embed="rId2"/>
          <a:srcRect l="32225" t="58473" r="34736"/>
          <a:stretch/>
        </p:blipFill>
        <p:spPr>
          <a:xfrm>
            <a:off x="5605611" y="1833825"/>
            <a:ext cx="4498972" cy="3440768"/>
          </a:xfrm>
          <a:prstGeom prst="rect">
            <a:avLst/>
          </a:prstGeom>
        </p:spPr>
      </p:pic>
      <p:sp>
        <p:nvSpPr>
          <p:cNvPr id="6" name="TextBox 5">
            <a:extLst>
              <a:ext uri="{FF2B5EF4-FFF2-40B4-BE49-F238E27FC236}">
                <a16:creationId xmlns:a16="http://schemas.microsoft.com/office/drawing/2014/main" id="{F7336144-7B9D-457D-8558-1E2CC22D80D8}"/>
              </a:ext>
            </a:extLst>
          </p:cNvPr>
          <p:cNvSpPr txBox="1"/>
          <p:nvPr/>
        </p:nvSpPr>
        <p:spPr>
          <a:xfrm>
            <a:off x="627018" y="1436914"/>
            <a:ext cx="10951668" cy="477054"/>
          </a:xfrm>
          <a:prstGeom prst="rect">
            <a:avLst/>
          </a:prstGeom>
          <a:noFill/>
        </p:spPr>
        <p:txBody>
          <a:bodyPr wrap="square" rtlCol="0">
            <a:spAutoFit/>
          </a:bodyPr>
          <a:lstStyle/>
          <a:p>
            <a:r>
              <a:rPr lang="en-ZA" dirty="0"/>
              <a:t>Community health centre, South Africa</a:t>
            </a:r>
          </a:p>
        </p:txBody>
      </p:sp>
      <p:sp>
        <p:nvSpPr>
          <p:cNvPr id="7" name="TextBox 6">
            <a:extLst>
              <a:ext uri="{FF2B5EF4-FFF2-40B4-BE49-F238E27FC236}">
                <a16:creationId xmlns:a16="http://schemas.microsoft.com/office/drawing/2014/main" id="{02EF2312-EDD7-475C-99D6-790E65C3E586}"/>
              </a:ext>
            </a:extLst>
          </p:cNvPr>
          <p:cNvSpPr txBox="1"/>
          <p:nvPr/>
        </p:nvSpPr>
        <p:spPr>
          <a:xfrm>
            <a:off x="710389" y="5863305"/>
            <a:ext cx="10868297" cy="477054"/>
          </a:xfrm>
          <a:prstGeom prst="rect">
            <a:avLst/>
          </a:prstGeom>
          <a:noFill/>
        </p:spPr>
        <p:txBody>
          <a:bodyPr wrap="square" rtlCol="0">
            <a:spAutoFit/>
          </a:bodyPr>
          <a:lstStyle/>
          <a:p>
            <a:r>
              <a:rPr lang="en-ZA" dirty="0"/>
              <a:t>Waiting times reduced from &gt; 4 hours to 1 hour</a:t>
            </a:r>
          </a:p>
        </p:txBody>
      </p:sp>
    </p:spTree>
    <p:extLst>
      <p:ext uri="{BB962C8B-B14F-4D97-AF65-F5344CB8AC3E}">
        <p14:creationId xmlns:p14="http://schemas.microsoft.com/office/powerpoint/2010/main" val="1968024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010C-E389-44B5-9BF0-8503A50A9FED}"/>
              </a:ext>
            </a:extLst>
          </p:cNvPr>
          <p:cNvSpPr>
            <a:spLocks noGrp="1"/>
          </p:cNvSpPr>
          <p:nvPr>
            <p:ph type="title"/>
          </p:nvPr>
        </p:nvSpPr>
        <p:spPr>
          <a:xfrm>
            <a:off x="488310" y="159655"/>
            <a:ext cx="10515600" cy="959178"/>
          </a:xfrm>
        </p:spPr>
        <p:txBody>
          <a:bodyPr>
            <a:normAutofit/>
          </a:bodyPr>
          <a:lstStyle/>
          <a:p>
            <a:r>
              <a:rPr lang="en-US" sz="4000" dirty="0"/>
              <a:t>Community ART: the experience of Namibia</a:t>
            </a:r>
            <a:endParaRPr lang="en-ZA" sz="4000" dirty="0"/>
          </a:p>
        </p:txBody>
      </p:sp>
      <p:pic>
        <p:nvPicPr>
          <p:cNvPr id="5" name="Picture 4" descr="A picture containing object&#10;&#10;Description automatically generated">
            <a:extLst>
              <a:ext uri="{FF2B5EF4-FFF2-40B4-BE49-F238E27FC236}">
                <a16:creationId xmlns:a16="http://schemas.microsoft.com/office/drawing/2014/main" id="{A924CB85-7BAA-4316-B2EB-6938A1D59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94" y="6177769"/>
            <a:ext cx="1450821" cy="437049"/>
          </a:xfrm>
          <a:prstGeom prst="rect">
            <a:avLst/>
          </a:prstGeom>
        </p:spPr>
      </p:pic>
      <p:pic>
        <p:nvPicPr>
          <p:cNvPr id="6" name="Picture 5" descr="A close up of a flower&#10;&#10;Description automatically generated">
            <a:extLst>
              <a:ext uri="{FF2B5EF4-FFF2-40B4-BE49-F238E27FC236}">
                <a16:creationId xmlns:a16="http://schemas.microsoft.com/office/drawing/2014/main" id="{C2EE1ECB-010A-4FD2-94AC-3D2C196BF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7707" y="6094239"/>
            <a:ext cx="1234669" cy="604106"/>
          </a:xfrm>
          <a:prstGeom prst="rect">
            <a:avLst/>
          </a:prstGeom>
        </p:spPr>
      </p:pic>
      <p:sp>
        <p:nvSpPr>
          <p:cNvPr id="7" name="TextBox 6">
            <a:extLst>
              <a:ext uri="{FF2B5EF4-FFF2-40B4-BE49-F238E27FC236}">
                <a16:creationId xmlns:a16="http://schemas.microsoft.com/office/drawing/2014/main" id="{BD487C17-F39D-4DB7-95B2-5E000ACEE733}"/>
              </a:ext>
            </a:extLst>
          </p:cNvPr>
          <p:cNvSpPr txBox="1"/>
          <p:nvPr/>
        </p:nvSpPr>
        <p:spPr>
          <a:xfrm>
            <a:off x="6596117" y="6524625"/>
            <a:ext cx="3855544" cy="338554"/>
          </a:xfrm>
          <a:prstGeom prst="rect">
            <a:avLst/>
          </a:prstGeom>
          <a:noFill/>
        </p:spPr>
        <p:txBody>
          <a:bodyPr wrap="none" rtlCol="0">
            <a:spAutoFit/>
          </a:bodyPr>
          <a:lstStyle/>
          <a:p>
            <a:r>
              <a:rPr lang="en-ZA" sz="1600" dirty="0">
                <a:solidFill>
                  <a:schemeClr val="tx1"/>
                </a:solidFill>
              </a:rPr>
              <a:t>Source: PEPFAR COP19 </a:t>
            </a:r>
            <a:r>
              <a:rPr lang="en-ZA" sz="1600" dirty="0" err="1">
                <a:solidFill>
                  <a:schemeClr val="tx1"/>
                </a:solidFill>
              </a:rPr>
              <a:t>Outbrief</a:t>
            </a:r>
            <a:r>
              <a:rPr lang="en-ZA" sz="1600" dirty="0">
                <a:solidFill>
                  <a:schemeClr val="tx1"/>
                </a:solidFill>
              </a:rPr>
              <a:t> - Namibia</a:t>
            </a:r>
          </a:p>
        </p:txBody>
      </p:sp>
      <p:sp>
        <p:nvSpPr>
          <p:cNvPr id="11" name="Title 1">
            <a:extLst>
              <a:ext uri="{FF2B5EF4-FFF2-40B4-BE49-F238E27FC236}">
                <a16:creationId xmlns:a16="http://schemas.microsoft.com/office/drawing/2014/main" id="{28814A03-82EE-4EC6-9FD1-7381AAA92FF1}"/>
              </a:ext>
            </a:extLst>
          </p:cNvPr>
          <p:cNvSpPr txBox="1">
            <a:spLocks/>
          </p:cNvSpPr>
          <p:nvPr/>
        </p:nvSpPr>
        <p:spPr>
          <a:xfrm>
            <a:off x="669868" y="5289839"/>
            <a:ext cx="11088687" cy="804400"/>
          </a:xfrm>
          <a:prstGeom prst="rect">
            <a:avLst/>
          </a:prstGeom>
          <a:solidFill>
            <a:srgbClr val="C00000"/>
          </a:solid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400" dirty="0">
                <a:solidFill>
                  <a:schemeClr val="bg1"/>
                </a:solidFill>
              </a:rPr>
              <a:t>Successes with Community-based… </a:t>
            </a:r>
            <a:br>
              <a:rPr lang="en-US" sz="2400" dirty="0">
                <a:solidFill>
                  <a:schemeClr val="bg1"/>
                </a:solidFill>
              </a:rPr>
            </a:br>
            <a:r>
              <a:rPr lang="en-US" sz="2400" b="1" dirty="0">
                <a:solidFill>
                  <a:schemeClr val="bg1"/>
                </a:solidFill>
              </a:rPr>
              <a:t>Taking service delivery back to communities to reach the last 90!</a:t>
            </a:r>
            <a:endParaRPr lang="en-US" sz="2400" b="1" i="1" dirty="0">
              <a:solidFill>
                <a:schemeClr val="bg1"/>
              </a:solidFill>
            </a:endParaRPr>
          </a:p>
        </p:txBody>
      </p:sp>
      <p:pic>
        <p:nvPicPr>
          <p:cNvPr id="12" name="Picture 11" descr="A screenshot of a cell phone&#10;&#10;Description automatically generated">
            <a:extLst>
              <a:ext uri="{FF2B5EF4-FFF2-40B4-BE49-F238E27FC236}">
                <a16:creationId xmlns:a16="http://schemas.microsoft.com/office/drawing/2014/main" id="{79738230-B878-4F26-9559-D12900EAA4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253"/>
          <a:stretch/>
        </p:blipFill>
        <p:spPr>
          <a:xfrm>
            <a:off x="6251894" y="1885081"/>
            <a:ext cx="5417652" cy="3234310"/>
          </a:xfrm>
          <a:prstGeom prst="rect">
            <a:avLst/>
          </a:prstGeom>
          <a:ln w="6350">
            <a:solidFill>
              <a:schemeClr val="tx1">
                <a:lumMod val="50000"/>
                <a:lumOff val="50000"/>
              </a:schemeClr>
            </a:solidFill>
          </a:ln>
        </p:spPr>
      </p:pic>
      <p:pic>
        <p:nvPicPr>
          <p:cNvPr id="10" name="Content Placeholder 5" descr="A screenshot of a cell phone&#10;&#10;Description automatically generated">
            <a:extLst>
              <a:ext uri="{FF2B5EF4-FFF2-40B4-BE49-F238E27FC236}">
                <a16:creationId xmlns:a16="http://schemas.microsoft.com/office/drawing/2014/main" id="{99089CCC-5FFA-4D3F-889E-B90E481477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502" y="1883004"/>
            <a:ext cx="5497496" cy="3234310"/>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459480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010C-E389-44B5-9BF0-8503A50A9FED}"/>
              </a:ext>
            </a:extLst>
          </p:cNvPr>
          <p:cNvSpPr>
            <a:spLocks noGrp="1"/>
          </p:cNvSpPr>
          <p:nvPr>
            <p:ph type="title"/>
          </p:nvPr>
        </p:nvSpPr>
        <p:spPr/>
        <p:txBody>
          <a:bodyPr>
            <a:normAutofit fontScale="90000"/>
          </a:bodyPr>
          <a:lstStyle/>
          <a:p>
            <a:r>
              <a:rPr lang="en-US" sz="4000" dirty="0"/>
              <a:t>Multi-scripting: 6 months non-inferior to two months</a:t>
            </a:r>
            <a:endParaRPr lang="en-ZA" sz="4000" dirty="0"/>
          </a:p>
        </p:txBody>
      </p:sp>
      <p:pic>
        <p:nvPicPr>
          <p:cNvPr id="5" name="Picture 4" descr="A picture containing object&#10;&#10;Description automatically generated">
            <a:extLst>
              <a:ext uri="{FF2B5EF4-FFF2-40B4-BE49-F238E27FC236}">
                <a16:creationId xmlns:a16="http://schemas.microsoft.com/office/drawing/2014/main" id="{A924CB85-7BAA-4316-B2EB-6938A1D59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94" y="6177769"/>
            <a:ext cx="1450821" cy="437049"/>
          </a:xfrm>
          <a:prstGeom prst="rect">
            <a:avLst/>
          </a:prstGeom>
        </p:spPr>
      </p:pic>
      <p:sp>
        <p:nvSpPr>
          <p:cNvPr id="8" name="Content Placeholder 2">
            <a:extLst>
              <a:ext uri="{FF2B5EF4-FFF2-40B4-BE49-F238E27FC236}">
                <a16:creationId xmlns:a16="http://schemas.microsoft.com/office/drawing/2014/main" id="{6077B0F0-7C3D-4D85-A9D8-27CD3052BF3D}"/>
              </a:ext>
            </a:extLst>
          </p:cNvPr>
          <p:cNvSpPr txBox="1">
            <a:spLocks/>
          </p:cNvSpPr>
          <p:nvPr/>
        </p:nvSpPr>
        <p:spPr>
          <a:xfrm>
            <a:off x="510955" y="1387736"/>
            <a:ext cx="11233150" cy="1473690"/>
          </a:xfrm>
          <a:prstGeom prst="rect">
            <a:avLst/>
          </a:prstGeom>
        </p:spPr>
        <p:txBody>
          <a:bodyPr vert="horz" lIns="91440" tIns="45720" rIns="91440" bIns="45720" rtlCol="0" anchor="t" anchorCtr="0">
            <a:normAutofit fontScale="77500" lnSpcReduction="20000"/>
          </a:bodyPr>
          <a:lstStyle>
            <a:lvl1pPr algn="l" defTabSz="405318">
              <a:defRPr sz="1200">
                <a:solidFill>
                  <a:schemeClr val="tx1">
                    <a:tint val="75000"/>
                  </a:schemeClr>
                </a:solidFill>
                <a:latin typeface="+mn-lt"/>
                <a:ea typeface="+mn-ea"/>
                <a:cs typeface="+mn-cs"/>
                <a:sym typeface="Helvetica Light"/>
              </a:defRPr>
            </a:lvl1pPr>
            <a:lvl2pPr indent="158603" algn="ctr" defTabSz="405318">
              <a:defRPr sz="2500">
                <a:latin typeface="+mn-lt"/>
                <a:ea typeface="+mn-ea"/>
                <a:cs typeface="+mn-cs"/>
                <a:sym typeface="Helvetica Light"/>
              </a:defRPr>
            </a:lvl2pPr>
            <a:lvl3pPr indent="317205" algn="ctr" defTabSz="405318">
              <a:defRPr sz="2500">
                <a:latin typeface="+mn-lt"/>
                <a:ea typeface="+mn-ea"/>
                <a:cs typeface="+mn-cs"/>
                <a:sym typeface="Helvetica Light"/>
              </a:defRPr>
            </a:lvl3pPr>
            <a:lvl4pPr indent="475808" algn="ctr" defTabSz="405318">
              <a:defRPr sz="2500">
                <a:latin typeface="+mn-lt"/>
                <a:ea typeface="+mn-ea"/>
                <a:cs typeface="+mn-cs"/>
                <a:sym typeface="Helvetica Light"/>
              </a:defRPr>
            </a:lvl4pPr>
            <a:lvl5pPr indent="634411" algn="ctr" defTabSz="405318">
              <a:defRPr sz="2500">
                <a:latin typeface="+mn-lt"/>
                <a:ea typeface="+mn-ea"/>
                <a:cs typeface="+mn-cs"/>
                <a:sym typeface="Helvetica Light"/>
              </a:defRPr>
            </a:lvl5pPr>
            <a:lvl6pPr indent="793013" algn="ctr" defTabSz="405318">
              <a:defRPr sz="2500">
                <a:latin typeface="+mn-lt"/>
                <a:ea typeface="+mn-ea"/>
                <a:cs typeface="+mn-cs"/>
                <a:sym typeface="Helvetica Light"/>
              </a:defRPr>
            </a:lvl6pPr>
            <a:lvl7pPr indent="951616" algn="ctr" defTabSz="405318">
              <a:defRPr sz="2500">
                <a:latin typeface="+mn-lt"/>
                <a:ea typeface="+mn-ea"/>
                <a:cs typeface="+mn-cs"/>
                <a:sym typeface="Helvetica Light"/>
              </a:defRPr>
            </a:lvl7pPr>
            <a:lvl8pPr indent="1110219" algn="ctr" defTabSz="405318">
              <a:defRPr sz="2500">
                <a:latin typeface="+mn-lt"/>
                <a:ea typeface="+mn-ea"/>
                <a:cs typeface="+mn-cs"/>
                <a:sym typeface="Helvetica Light"/>
              </a:defRPr>
            </a:lvl8pPr>
            <a:lvl9pPr indent="1268821" algn="ctr" defTabSz="405318">
              <a:defRPr sz="2500">
                <a:latin typeface="+mn-lt"/>
                <a:ea typeface="+mn-ea"/>
                <a:cs typeface="+mn-cs"/>
                <a:sym typeface="Helvetica Light"/>
              </a:defRPr>
            </a:lvl9pPr>
          </a:lstStyle>
          <a:p>
            <a:r>
              <a:rPr lang="en-US" sz="3900" dirty="0">
                <a:solidFill>
                  <a:srgbClr val="35545B"/>
                </a:solidFill>
              </a:rPr>
              <a:t>Retention and viral load outcomes from a cluster randomized trial comparing extending Adherence Club ART refill dispensing intervals from 2 to 6 monthly</a:t>
            </a:r>
            <a:r>
              <a:rPr lang="en-US" sz="3900" b="1" dirty="0">
                <a:solidFill>
                  <a:srgbClr val="35545B"/>
                </a:solidFill>
              </a:rPr>
              <a:t>. </a:t>
            </a:r>
          </a:p>
          <a:p>
            <a:r>
              <a:rPr lang="en-US" altLang="en-US" u="sng" dirty="0">
                <a:solidFill>
                  <a:srgbClr val="35545B"/>
                </a:solidFill>
              </a:rPr>
              <a:t>Keitumetse Lebelo</a:t>
            </a:r>
            <a:r>
              <a:rPr lang="en-US" altLang="en-US" u="sng" baseline="30000" dirty="0">
                <a:solidFill>
                  <a:srgbClr val="35545B"/>
                </a:solidFill>
              </a:rPr>
              <a:t>1</a:t>
            </a:r>
            <a:r>
              <a:rPr lang="en-US" altLang="en-US" dirty="0">
                <a:solidFill>
                  <a:srgbClr val="35545B"/>
                </a:solidFill>
              </a:rPr>
              <a:t>, Tali Cassidy</a:t>
            </a:r>
            <a:r>
              <a:rPr lang="en-US" altLang="en-US" baseline="30000" dirty="0">
                <a:solidFill>
                  <a:srgbClr val="35545B"/>
                </a:solidFill>
              </a:rPr>
              <a:t>1,2</a:t>
            </a:r>
            <a:r>
              <a:rPr lang="en-US" altLang="en-US" dirty="0">
                <a:solidFill>
                  <a:srgbClr val="35545B"/>
                </a:solidFill>
              </a:rPr>
              <a:t>, Sibusiso Ndlovu</a:t>
            </a:r>
            <a:r>
              <a:rPr lang="en-US" altLang="en-US" baseline="30000" dirty="0">
                <a:solidFill>
                  <a:srgbClr val="35545B"/>
                </a:solidFill>
              </a:rPr>
              <a:t>1</a:t>
            </a:r>
            <a:r>
              <a:rPr lang="en-US" altLang="en-US" dirty="0">
                <a:solidFill>
                  <a:srgbClr val="35545B"/>
                </a:solidFill>
              </a:rPr>
              <a:t>, Helen Hayes</a:t>
            </a:r>
            <a:r>
              <a:rPr lang="en-US" altLang="en-US" baseline="30000" dirty="0">
                <a:solidFill>
                  <a:srgbClr val="35545B"/>
                </a:solidFill>
              </a:rPr>
              <a:t>3</a:t>
            </a:r>
            <a:r>
              <a:rPr lang="en-US" altLang="en-US" dirty="0">
                <a:solidFill>
                  <a:srgbClr val="35545B"/>
                </a:solidFill>
              </a:rPr>
              <a:t>, Catherine Orrell</a:t>
            </a:r>
            <a:r>
              <a:rPr lang="en-US" altLang="en-US" baseline="30000" dirty="0">
                <a:solidFill>
                  <a:srgbClr val="35545B"/>
                </a:solidFill>
              </a:rPr>
              <a:t>4,5</a:t>
            </a:r>
            <a:r>
              <a:rPr lang="en-US" altLang="en-US" dirty="0">
                <a:solidFill>
                  <a:srgbClr val="35545B"/>
                </a:solidFill>
              </a:rPr>
              <a:t>, Anna Grimsrud</a:t>
            </a:r>
            <a:r>
              <a:rPr lang="en-US" altLang="en-US" baseline="30000" dirty="0">
                <a:solidFill>
                  <a:srgbClr val="35545B"/>
                </a:solidFill>
              </a:rPr>
              <a:t>6</a:t>
            </a:r>
            <a:r>
              <a:rPr lang="en-US" altLang="en-US" dirty="0">
                <a:solidFill>
                  <a:srgbClr val="35545B"/>
                </a:solidFill>
              </a:rPr>
              <a:t>, Claire Keene</a:t>
            </a:r>
            <a:r>
              <a:rPr lang="en-US" altLang="en-US" baseline="30000" dirty="0">
                <a:solidFill>
                  <a:srgbClr val="35545B"/>
                </a:solidFill>
              </a:rPr>
              <a:t>1</a:t>
            </a:r>
            <a:r>
              <a:rPr lang="en-US" altLang="en-US" dirty="0">
                <a:solidFill>
                  <a:srgbClr val="35545B"/>
                </a:solidFill>
              </a:rPr>
              <a:t>, Nompumelelo Zokufa</a:t>
            </a:r>
            <a:r>
              <a:rPr lang="en-US" altLang="en-US" baseline="30000" dirty="0">
                <a:solidFill>
                  <a:srgbClr val="35545B"/>
                </a:solidFill>
              </a:rPr>
              <a:t>1</a:t>
            </a:r>
            <a:r>
              <a:rPr lang="en-US" altLang="en-US" dirty="0">
                <a:solidFill>
                  <a:srgbClr val="35545B"/>
                </a:solidFill>
              </a:rPr>
              <a:t>, Tabitha Mutseyekwa</a:t>
            </a:r>
            <a:r>
              <a:rPr lang="en-US" altLang="en-US" baseline="30000" dirty="0">
                <a:solidFill>
                  <a:srgbClr val="35545B"/>
                </a:solidFill>
              </a:rPr>
              <a:t>1</a:t>
            </a:r>
            <a:r>
              <a:rPr lang="en-US" altLang="en-US" dirty="0">
                <a:solidFill>
                  <a:srgbClr val="35545B"/>
                </a:solidFill>
              </a:rPr>
              <a:t>, Jacqueline Voget</a:t>
            </a:r>
            <a:r>
              <a:rPr lang="en-US" altLang="en-US" baseline="30000" dirty="0">
                <a:solidFill>
                  <a:srgbClr val="35545B"/>
                </a:solidFill>
              </a:rPr>
              <a:t>3</a:t>
            </a:r>
            <a:r>
              <a:rPr lang="en-US" altLang="en-US" dirty="0">
                <a:solidFill>
                  <a:srgbClr val="35545B"/>
                </a:solidFill>
              </a:rPr>
              <a:t>, Rodd Gerstenhaber</a:t>
            </a:r>
            <a:r>
              <a:rPr lang="en-US" altLang="en-US" baseline="30000" dirty="0">
                <a:solidFill>
                  <a:srgbClr val="35545B"/>
                </a:solidFill>
              </a:rPr>
              <a:t>1</a:t>
            </a:r>
            <a:r>
              <a:rPr lang="en-US" altLang="en-US" dirty="0">
                <a:solidFill>
                  <a:srgbClr val="35545B"/>
                </a:solidFill>
              </a:rPr>
              <a:t>, Lynne Wilkinson</a:t>
            </a:r>
            <a:r>
              <a:rPr lang="en-US" altLang="en-US" baseline="30000" dirty="0">
                <a:solidFill>
                  <a:srgbClr val="35545B"/>
                </a:solidFill>
              </a:rPr>
              <a:t>7</a:t>
            </a:r>
          </a:p>
          <a:p>
            <a:endParaRPr lang="en-US" sz="900" baseline="30000" dirty="0">
              <a:solidFill>
                <a:srgbClr val="000000"/>
              </a:solidFill>
            </a:endParaRPr>
          </a:p>
        </p:txBody>
      </p:sp>
      <p:pic>
        <p:nvPicPr>
          <p:cNvPr id="9" name="Picture 8">
            <a:extLst>
              <a:ext uri="{FF2B5EF4-FFF2-40B4-BE49-F238E27FC236}">
                <a16:creationId xmlns:a16="http://schemas.microsoft.com/office/drawing/2014/main" id="{FEF55B2C-D665-40E4-B91A-1AAC2AC043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53" t="19225" b="-3318"/>
          <a:stretch/>
        </p:blipFill>
        <p:spPr bwMode="auto">
          <a:xfrm>
            <a:off x="6906069" y="2861426"/>
            <a:ext cx="4518236" cy="316128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MSF SA CMYK A4 logo">
            <a:extLst>
              <a:ext uri="{FF2B5EF4-FFF2-40B4-BE49-F238E27FC236}">
                <a16:creationId xmlns:a16="http://schemas.microsoft.com/office/drawing/2014/main" id="{82FA13F2-AE99-49DE-AAE0-9154D8BD62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22261" y="6094239"/>
            <a:ext cx="1679210" cy="4814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20CCF92A-5D72-4951-BF03-11800A1688FC}"/>
              </a:ext>
            </a:extLst>
          </p:cNvPr>
          <p:cNvSpPr/>
          <p:nvPr/>
        </p:nvSpPr>
        <p:spPr>
          <a:xfrm>
            <a:off x="676163" y="3601051"/>
            <a:ext cx="5979527" cy="16615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FEE4E1A3-D08B-4E2C-9BD3-315C00F9FA39}"/>
              </a:ext>
            </a:extLst>
          </p:cNvPr>
          <p:cNvSpPr/>
          <p:nvPr/>
        </p:nvSpPr>
        <p:spPr>
          <a:xfrm>
            <a:off x="702526" y="4091021"/>
            <a:ext cx="5425003" cy="646331"/>
          </a:xfrm>
          <a:prstGeom prst="rect">
            <a:avLst/>
          </a:prstGeom>
        </p:spPr>
        <p:txBody>
          <a:bodyPr wrap="square">
            <a:spAutoFit/>
          </a:bodyPr>
          <a:lstStyle/>
          <a:p>
            <a:pPr algn="l">
              <a:spcBef>
                <a:spcPct val="50000"/>
              </a:spcBef>
              <a:defRPr/>
            </a:pPr>
            <a:r>
              <a:rPr lang="en-US" altLang="en-US" sz="1800" dirty="0">
                <a:solidFill>
                  <a:schemeClr val="bg1"/>
                </a:solidFill>
              </a:rPr>
              <a:t>At 12 months, no appreciable difference in outcomes  between AC patients receiving SOC or 6-month refills </a:t>
            </a:r>
          </a:p>
        </p:txBody>
      </p:sp>
      <p:sp>
        <p:nvSpPr>
          <p:cNvPr id="7" name="TextBox 6">
            <a:extLst>
              <a:ext uri="{FF2B5EF4-FFF2-40B4-BE49-F238E27FC236}">
                <a16:creationId xmlns:a16="http://schemas.microsoft.com/office/drawing/2014/main" id="{83DDF955-8179-4DBD-B6BA-EC3667A1B857}"/>
              </a:ext>
            </a:extLst>
          </p:cNvPr>
          <p:cNvSpPr txBox="1"/>
          <p:nvPr/>
        </p:nvSpPr>
        <p:spPr>
          <a:xfrm>
            <a:off x="8734097" y="6353759"/>
            <a:ext cx="3163262" cy="338554"/>
          </a:xfrm>
          <a:prstGeom prst="rect">
            <a:avLst/>
          </a:prstGeom>
          <a:noFill/>
        </p:spPr>
        <p:txBody>
          <a:bodyPr wrap="square" rtlCol="0">
            <a:spAutoFit/>
          </a:bodyPr>
          <a:lstStyle/>
          <a:p>
            <a:pPr algn="r"/>
            <a:r>
              <a:rPr lang="en-ZA" sz="1600" dirty="0"/>
              <a:t>Source: Lebelo, SA AIDS 2019</a:t>
            </a:r>
          </a:p>
        </p:txBody>
      </p:sp>
      <p:sp>
        <p:nvSpPr>
          <p:cNvPr id="10" name="TextBox 9">
            <a:extLst>
              <a:ext uri="{FF2B5EF4-FFF2-40B4-BE49-F238E27FC236}">
                <a16:creationId xmlns:a16="http://schemas.microsoft.com/office/drawing/2014/main" id="{F13E2C54-CABC-4DC4-BC56-8FBBFA0D600E}"/>
              </a:ext>
            </a:extLst>
          </p:cNvPr>
          <p:cNvSpPr txBox="1"/>
          <p:nvPr/>
        </p:nvSpPr>
        <p:spPr>
          <a:xfrm>
            <a:off x="702526" y="3421664"/>
            <a:ext cx="4237741" cy="907941"/>
          </a:xfrm>
          <a:prstGeom prst="rect">
            <a:avLst/>
          </a:prstGeom>
          <a:noFill/>
        </p:spPr>
        <p:txBody>
          <a:bodyPr wrap="square" rtlCol="0">
            <a:spAutoFit/>
          </a:bodyPr>
          <a:lstStyle/>
          <a:p>
            <a:pPr algn="l"/>
            <a:r>
              <a:rPr lang="en-US" sz="2800" b="1" dirty="0">
                <a:solidFill>
                  <a:srgbClr val="C00000"/>
                </a:solidFill>
              </a:rPr>
              <a:t>CONCLUSION: </a:t>
            </a:r>
          </a:p>
          <a:p>
            <a:endParaRPr lang="en-ZA" dirty="0"/>
          </a:p>
        </p:txBody>
      </p:sp>
    </p:spTree>
    <p:extLst>
      <p:ext uri="{BB962C8B-B14F-4D97-AF65-F5344CB8AC3E}">
        <p14:creationId xmlns:p14="http://schemas.microsoft.com/office/powerpoint/2010/main" val="1219108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010C-E389-44B5-9BF0-8503A50A9FED}"/>
              </a:ext>
            </a:extLst>
          </p:cNvPr>
          <p:cNvSpPr>
            <a:spLocks noGrp="1"/>
          </p:cNvSpPr>
          <p:nvPr>
            <p:ph type="title"/>
          </p:nvPr>
        </p:nvSpPr>
        <p:spPr>
          <a:xfrm>
            <a:off x="479424" y="208537"/>
            <a:ext cx="11864975" cy="875984"/>
          </a:xfrm>
        </p:spPr>
        <p:txBody>
          <a:bodyPr>
            <a:normAutofit/>
          </a:bodyPr>
          <a:lstStyle/>
          <a:p>
            <a:r>
              <a:rPr lang="en-ZA" sz="4000" dirty="0"/>
              <a:t>Taking ART re-supply out of the clinic</a:t>
            </a:r>
          </a:p>
        </p:txBody>
      </p:sp>
      <p:sp>
        <p:nvSpPr>
          <p:cNvPr id="7" name="TextBox 6">
            <a:extLst>
              <a:ext uri="{FF2B5EF4-FFF2-40B4-BE49-F238E27FC236}">
                <a16:creationId xmlns:a16="http://schemas.microsoft.com/office/drawing/2014/main" id="{BD487C17-F39D-4DB7-95B2-5E000ACEE733}"/>
              </a:ext>
            </a:extLst>
          </p:cNvPr>
          <p:cNvSpPr txBox="1"/>
          <p:nvPr/>
        </p:nvSpPr>
        <p:spPr>
          <a:xfrm>
            <a:off x="5326131" y="6480186"/>
            <a:ext cx="7018268" cy="338554"/>
          </a:xfrm>
          <a:prstGeom prst="rect">
            <a:avLst/>
          </a:prstGeom>
          <a:noFill/>
        </p:spPr>
        <p:txBody>
          <a:bodyPr wrap="none" rtlCol="0">
            <a:spAutoFit/>
          </a:bodyPr>
          <a:lstStyle/>
          <a:p>
            <a:r>
              <a:rPr lang="en-ZA" sz="1600" dirty="0">
                <a:solidFill>
                  <a:schemeClr val="tx1"/>
                </a:solidFill>
              </a:rPr>
              <a:t>Image Sources: </a:t>
            </a:r>
            <a:r>
              <a:rPr lang="en-ZA" sz="1600" dirty="0" err="1">
                <a:solidFill>
                  <a:schemeClr val="tx1"/>
                </a:solidFill>
              </a:rPr>
              <a:t>Aurum</a:t>
            </a:r>
            <a:r>
              <a:rPr lang="en-ZA" sz="1600" dirty="0">
                <a:solidFill>
                  <a:schemeClr val="tx1"/>
                </a:solidFill>
              </a:rPr>
              <a:t> Research Institute, Project Last Mile, Right to Care - SA  </a:t>
            </a:r>
          </a:p>
        </p:txBody>
      </p:sp>
      <p:pic>
        <p:nvPicPr>
          <p:cNvPr id="8" name="Content Placeholder 3">
            <a:extLst>
              <a:ext uri="{FF2B5EF4-FFF2-40B4-BE49-F238E27FC236}">
                <a16:creationId xmlns:a16="http://schemas.microsoft.com/office/drawing/2014/main" id="{694EF025-025F-4F3B-B9CC-849815C04096}"/>
              </a:ext>
            </a:extLst>
          </p:cNvPr>
          <p:cNvPicPr>
            <a:picLocks noChangeAspect="1"/>
          </p:cNvPicPr>
          <p:nvPr/>
        </p:nvPicPr>
        <p:blipFill rotWithShape="1">
          <a:blip r:embed="rId2"/>
          <a:srcRect t="4012" b="20412"/>
          <a:stretch/>
        </p:blipFill>
        <p:spPr>
          <a:xfrm>
            <a:off x="895122" y="3652591"/>
            <a:ext cx="3107372" cy="2676936"/>
          </a:xfrm>
          <a:prstGeom prst="rect">
            <a:avLst/>
          </a:prstGeom>
        </p:spPr>
      </p:pic>
      <p:pic>
        <p:nvPicPr>
          <p:cNvPr id="10" name="Picture 9" descr="A picture containing object, green, indoor&#10;&#10;Description automatically generated">
            <a:extLst>
              <a:ext uri="{FF2B5EF4-FFF2-40B4-BE49-F238E27FC236}">
                <a16:creationId xmlns:a16="http://schemas.microsoft.com/office/drawing/2014/main" id="{8B82E67A-23B1-4579-92B9-46D5E696E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183" y="2092241"/>
            <a:ext cx="3428122" cy="3179901"/>
          </a:xfrm>
          <a:prstGeom prst="rect">
            <a:avLst/>
          </a:prstGeom>
        </p:spPr>
      </p:pic>
      <p:pic>
        <p:nvPicPr>
          <p:cNvPr id="11" name="Picture 3">
            <a:extLst>
              <a:ext uri="{FF2B5EF4-FFF2-40B4-BE49-F238E27FC236}">
                <a16:creationId xmlns:a16="http://schemas.microsoft.com/office/drawing/2014/main" id="{73D9D542-C12C-4131-9250-1091117431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9172" y="1948992"/>
            <a:ext cx="3450215" cy="33231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2B80D81-18A5-4C6F-BCB4-84F718CC7EAB}"/>
              </a:ext>
            </a:extLst>
          </p:cNvPr>
          <p:cNvPicPr>
            <a:picLocks noChangeAspect="1"/>
          </p:cNvPicPr>
          <p:nvPr/>
        </p:nvPicPr>
        <p:blipFill rotWithShape="1">
          <a:blip r:embed="rId5"/>
          <a:srcRect l="13575" t="7137" r="2590" b="39283"/>
          <a:stretch/>
        </p:blipFill>
        <p:spPr>
          <a:xfrm>
            <a:off x="729633" y="1820602"/>
            <a:ext cx="3215413" cy="1569660"/>
          </a:xfrm>
          <a:prstGeom prst="rect">
            <a:avLst/>
          </a:prstGeom>
        </p:spPr>
      </p:pic>
      <p:sp>
        <p:nvSpPr>
          <p:cNvPr id="4" name="TextBox 3">
            <a:extLst>
              <a:ext uri="{FF2B5EF4-FFF2-40B4-BE49-F238E27FC236}">
                <a16:creationId xmlns:a16="http://schemas.microsoft.com/office/drawing/2014/main" id="{60206BD1-F469-4CC7-A0CD-B69BF5F72610}"/>
              </a:ext>
            </a:extLst>
          </p:cNvPr>
          <p:cNvSpPr txBox="1"/>
          <p:nvPr/>
        </p:nvSpPr>
        <p:spPr>
          <a:xfrm>
            <a:off x="800739" y="1389888"/>
            <a:ext cx="7888673" cy="477054"/>
          </a:xfrm>
          <a:prstGeom prst="rect">
            <a:avLst/>
          </a:prstGeom>
          <a:noFill/>
        </p:spPr>
        <p:txBody>
          <a:bodyPr wrap="square" rtlCol="0">
            <a:spAutoFit/>
          </a:bodyPr>
          <a:lstStyle/>
          <a:p>
            <a:pPr algn="l"/>
            <a:r>
              <a:rPr lang="en-ZA" dirty="0"/>
              <a:t>Local challenges can be solved by local entrepreneurs</a:t>
            </a:r>
          </a:p>
        </p:txBody>
      </p:sp>
      <p:sp>
        <p:nvSpPr>
          <p:cNvPr id="9" name="TextBox 8">
            <a:extLst>
              <a:ext uri="{FF2B5EF4-FFF2-40B4-BE49-F238E27FC236}">
                <a16:creationId xmlns:a16="http://schemas.microsoft.com/office/drawing/2014/main" id="{DC1540AD-E9CF-4356-A57D-2B45C6711CF1}"/>
              </a:ext>
            </a:extLst>
          </p:cNvPr>
          <p:cNvSpPr txBox="1"/>
          <p:nvPr/>
        </p:nvSpPr>
        <p:spPr>
          <a:xfrm>
            <a:off x="4394345" y="5497441"/>
            <a:ext cx="7541026" cy="477054"/>
          </a:xfrm>
          <a:prstGeom prst="rect">
            <a:avLst/>
          </a:prstGeom>
          <a:noFill/>
        </p:spPr>
        <p:txBody>
          <a:bodyPr wrap="square" rtlCol="0">
            <a:spAutoFit/>
          </a:bodyPr>
          <a:lstStyle/>
          <a:p>
            <a:r>
              <a:rPr lang="en-ZA" dirty="0"/>
              <a:t>Automated medicine dispensing machines - prototypes</a:t>
            </a:r>
          </a:p>
        </p:txBody>
      </p:sp>
    </p:spTree>
    <p:extLst>
      <p:ext uri="{BB962C8B-B14F-4D97-AF65-F5344CB8AC3E}">
        <p14:creationId xmlns:p14="http://schemas.microsoft.com/office/powerpoint/2010/main" val="764434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448468"/>
            <a:ext cx="11277600" cy="4470400"/>
          </a:xfrm>
          <a:prstGeom prst="rect">
            <a:avLst/>
          </a:prstGeom>
        </p:spPr>
        <p:txBody>
          <a:bodyPr vert="horz" lIns="121920" tIns="60960" rIns="121920" bIns="60960" rtlCol="0" anchor="ctr">
            <a:normAutofit/>
          </a:bodyPr>
          <a:lstStyle/>
          <a:p>
            <a:pPr marL="457189" indent="-457189" defTabSz="1219170">
              <a:spcBef>
                <a:spcPct val="0"/>
              </a:spcBef>
              <a:buFont typeface="Arial" panose="020B0604020202020204" pitchFamily="34" charset="0"/>
              <a:buChar char="•"/>
              <a:defRPr/>
            </a:pPr>
            <a:endParaRPr lang="en-ZA" sz="3200" b="1" dirty="0">
              <a:solidFill>
                <a:prstClr val="white"/>
              </a:solidFill>
              <a:latin typeface="Calibri"/>
            </a:endParaRPr>
          </a:p>
        </p:txBody>
      </p:sp>
      <p:sp>
        <p:nvSpPr>
          <p:cNvPr id="8" name="Title 1">
            <a:extLst>
              <a:ext uri="{FF2B5EF4-FFF2-40B4-BE49-F238E27FC236}">
                <a16:creationId xmlns:a16="http://schemas.microsoft.com/office/drawing/2014/main" id="{86A7BAA5-FC07-491F-8866-5087106EDAB4}"/>
              </a:ext>
            </a:extLst>
          </p:cNvPr>
          <p:cNvSpPr>
            <a:spLocks noGrp="1"/>
          </p:cNvSpPr>
          <p:nvPr>
            <p:ph type="title"/>
          </p:nvPr>
        </p:nvSpPr>
        <p:spPr/>
        <p:txBody>
          <a:bodyPr>
            <a:normAutofit/>
          </a:bodyPr>
          <a:lstStyle/>
          <a:p>
            <a:pPr algn="l"/>
            <a:r>
              <a:rPr lang="en-ZA" sz="4000" b="1" dirty="0">
                <a:solidFill>
                  <a:schemeClr val="bg1"/>
                </a:solidFill>
              </a:rPr>
              <a:t>Key population-led integrated health services</a:t>
            </a:r>
          </a:p>
        </p:txBody>
      </p:sp>
      <p:sp>
        <p:nvSpPr>
          <p:cNvPr id="14" name="Content Placeholder 13">
            <a:extLst>
              <a:ext uri="{FF2B5EF4-FFF2-40B4-BE49-F238E27FC236}">
                <a16:creationId xmlns:a16="http://schemas.microsoft.com/office/drawing/2014/main" id="{76B881F7-42C1-49E9-A4A4-ED1E00663B83}"/>
              </a:ext>
            </a:extLst>
          </p:cNvPr>
          <p:cNvSpPr>
            <a:spLocks noGrp="1"/>
          </p:cNvSpPr>
          <p:nvPr>
            <p:ph idx="1"/>
          </p:nvPr>
        </p:nvSpPr>
        <p:spPr/>
        <p:txBody>
          <a:bodyPr/>
          <a:lstStyle/>
          <a:p>
            <a:endParaRPr lang="en-ZA" dirty="0"/>
          </a:p>
        </p:txBody>
      </p:sp>
      <p:sp>
        <p:nvSpPr>
          <p:cNvPr id="6" name="Title 1">
            <a:extLst>
              <a:ext uri="{FF2B5EF4-FFF2-40B4-BE49-F238E27FC236}">
                <a16:creationId xmlns:a16="http://schemas.microsoft.com/office/drawing/2014/main" id="{1C70843C-AF76-4B89-A2FF-7CFE0219F9A5}"/>
              </a:ext>
            </a:extLst>
          </p:cNvPr>
          <p:cNvSpPr txBox="1">
            <a:spLocks/>
          </p:cNvSpPr>
          <p:nvPr/>
        </p:nvSpPr>
        <p:spPr>
          <a:xfrm>
            <a:off x="7416800" y="1448468"/>
            <a:ext cx="3860800" cy="4710883"/>
          </a:xfrm>
          <a:prstGeom prst="rect">
            <a:avLst/>
          </a:prstGeom>
        </p:spPr>
        <p:txBody>
          <a:bodyPr vert="horz" lIns="121920" tIns="60960" rIns="121920" bIns="60960" rtlCol="0" anchor="ctr">
            <a:normAutofit/>
          </a:bodyPr>
          <a:lstStyle/>
          <a:p>
            <a:pPr defTabSz="1219170">
              <a:spcBef>
                <a:spcPct val="0"/>
              </a:spcBef>
              <a:defRPr/>
            </a:pPr>
            <a:endParaRPr lang="en-ZA" sz="2667" dirty="0">
              <a:solidFill>
                <a:prstClr val="white"/>
              </a:solidFill>
              <a:latin typeface="Calibri"/>
            </a:endParaRPr>
          </a:p>
        </p:txBody>
      </p:sp>
      <p:sp>
        <p:nvSpPr>
          <p:cNvPr id="7" name="Title 1">
            <a:extLst>
              <a:ext uri="{FF2B5EF4-FFF2-40B4-BE49-F238E27FC236}">
                <a16:creationId xmlns:a16="http://schemas.microsoft.com/office/drawing/2014/main" id="{6F24183C-DBB5-4CCB-82DF-862A3F576A37}"/>
              </a:ext>
            </a:extLst>
          </p:cNvPr>
          <p:cNvSpPr txBox="1">
            <a:spLocks/>
          </p:cNvSpPr>
          <p:nvPr/>
        </p:nvSpPr>
        <p:spPr>
          <a:xfrm>
            <a:off x="0" y="899857"/>
            <a:ext cx="6121267" cy="5387148"/>
          </a:xfrm>
          <a:prstGeom prst="rect">
            <a:avLst/>
          </a:prstGeom>
        </p:spPr>
        <p:txBody>
          <a:bodyPr vert="horz" lIns="121920" tIns="60960" rIns="121920" bIns="60960" rtlCol="0" anchor="t">
            <a:normAutofit/>
          </a:bodyPr>
          <a:lstStyle/>
          <a:p>
            <a:pPr defTabSz="1219170">
              <a:lnSpc>
                <a:spcPct val="120000"/>
              </a:lnSpc>
              <a:spcBef>
                <a:spcPct val="0"/>
              </a:spcBef>
              <a:defRPr/>
            </a:pPr>
            <a:endParaRPr lang="en-ZA" sz="60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r>
              <a:rPr lang="en-US" sz="2400" dirty="0">
                <a:solidFill>
                  <a:prstClr val="white"/>
                </a:solidFill>
                <a:latin typeface="Calibri"/>
              </a:rPr>
              <a:t>. </a:t>
            </a: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spcBef>
                <a:spcPct val="0"/>
              </a:spcBef>
              <a:buFont typeface="Arial" panose="020B0604020202020204" pitchFamily="34" charset="0"/>
              <a:buChar char="•"/>
              <a:defRPr/>
            </a:pPr>
            <a:endParaRPr lang="en-ZA" sz="2667" dirty="0">
              <a:solidFill>
                <a:prstClr val="white"/>
              </a:solidFill>
              <a:latin typeface="Calibri"/>
            </a:endParaRPr>
          </a:p>
        </p:txBody>
      </p:sp>
      <p:sp>
        <p:nvSpPr>
          <p:cNvPr id="9" name="Title 1">
            <a:extLst>
              <a:ext uri="{FF2B5EF4-FFF2-40B4-BE49-F238E27FC236}">
                <a16:creationId xmlns:a16="http://schemas.microsoft.com/office/drawing/2014/main" id="{DAB6E561-B8B1-46EF-B457-C301C3CC0592}"/>
              </a:ext>
            </a:extLst>
          </p:cNvPr>
          <p:cNvSpPr txBox="1">
            <a:spLocks/>
          </p:cNvSpPr>
          <p:nvPr/>
        </p:nvSpPr>
        <p:spPr>
          <a:xfrm>
            <a:off x="6257125" y="911288"/>
            <a:ext cx="6121267" cy="5156200"/>
          </a:xfrm>
          <a:prstGeom prst="rect">
            <a:avLst/>
          </a:prstGeom>
        </p:spPr>
        <p:txBody>
          <a:bodyPr vert="horz" lIns="121920" tIns="60960" rIns="121920" bIns="60960" rtlCol="0" anchor="t">
            <a:normAutofit/>
          </a:bodyPr>
          <a:lstStyle/>
          <a:p>
            <a:pPr marL="457189" indent="-457189" defTabSz="1219170">
              <a:spcBef>
                <a:spcPct val="0"/>
              </a:spcBef>
              <a:buFont typeface="Arial" panose="020B0604020202020204" pitchFamily="34" charset="0"/>
              <a:buChar char="•"/>
              <a:defRPr/>
            </a:pPr>
            <a:endParaRPr lang="en-ZA" sz="2667" dirty="0">
              <a:solidFill>
                <a:prstClr val="white"/>
              </a:solidFill>
              <a:latin typeface="Calibri"/>
            </a:endParaRPr>
          </a:p>
        </p:txBody>
      </p:sp>
      <p:sp>
        <p:nvSpPr>
          <p:cNvPr id="5" name="Rectangle 4">
            <a:extLst>
              <a:ext uri="{FF2B5EF4-FFF2-40B4-BE49-F238E27FC236}">
                <a16:creationId xmlns:a16="http://schemas.microsoft.com/office/drawing/2014/main" id="{AC3B0ED2-ADE2-429B-B6EF-75FB9AC86BB7}"/>
              </a:ext>
            </a:extLst>
          </p:cNvPr>
          <p:cNvSpPr/>
          <p:nvPr/>
        </p:nvSpPr>
        <p:spPr>
          <a:xfrm>
            <a:off x="6257126" y="790513"/>
            <a:ext cx="5856173" cy="4937955"/>
          </a:xfrm>
          <a:prstGeom prst="rect">
            <a:avLst/>
          </a:prstGeom>
        </p:spPr>
        <p:txBody>
          <a:bodyPr wrap="square">
            <a:spAutoFit/>
          </a:bodyPr>
          <a:lstStyle/>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endParaRPr lang="en-US" sz="2400" dirty="0">
              <a:solidFill>
                <a:prstClr val="white"/>
              </a:solidFill>
              <a:latin typeface="Calibri"/>
            </a:endParaRPr>
          </a:p>
          <a:p>
            <a:pPr defTabSz="1219170">
              <a:lnSpc>
                <a:spcPct val="120000"/>
              </a:lnSpc>
              <a:spcBef>
                <a:spcPct val="0"/>
              </a:spcBef>
              <a:defRPr/>
            </a:pPr>
            <a:endParaRPr lang="en-US" sz="2400" dirty="0">
              <a:solidFill>
                <a:prstClr val="white"/>
              </a:solidFill>
              <a:latin typeface="Calibri"/>
            </a:endParaRPr>
          </a:p>
          <a:p>
            <a:pPr defTabSz="1219170">
              <a:lnSpc>
                <a:spcPct val="120000"/>
              </a:lnSpc>
              <a:spcBef>
                <a:spcPct val="0"/>
              </a:spcBef>
              <a:defRPr/>
            </a:pPr>
            <a:endParaRPr lang="en-US" sz="2400" dirty="0">
              <a:solidFill>
                <a:prstClr val="white"/>
              </a:solidFill>
              <a:latin typeface="Calibri"/>
            </a:endParaRPr>
          </a:p>
          <a:p>
            <a:pPr defTabSz="1219170">
              <a:lnSpc>
                <a:spcPct val="120000"/>
              </a:lnSpc>
              <a:spcBef>
                <a:spcPct val="0"/>
              </a:spcBef>
              <a:defRPr/>
            </a:pPr>
            <a:endParaRPr lang="en-US" sz="2400" dirty="0">
              <a:solidFill>
                <a:prstClr val="white"/>
              </a:solidFill>
              <a:latin typeface="Calibri"/>
            </a:endParaRPr>
          </a:p>
          <a:p>
            <a:pPr marL="457189" indent="-457189" defTabSz="1219170">
              <a:lnSpc>
                <a:spcPct val="120000"/>
              </a:lnSpc>
              <a:spcBef>
                <a:spcPct val="0"/>
              </a:spcBef>
              <a:buFont typeface="Arial" panose="020B0604020202020204" pitchFamily="34" charset="0"/>
              <a:buChar char="•"/>
              <a:defRPr/>
            </a:pPr>
            <a:r>
              <a:rPr lang="en-US" sz="2400" dirty="0">
                <a:solidFill>
                  <a:prstClr val="white"/>
                </a:solidFill>
                <a:latin typeface="Calibri"/>
              </a:rPr>
              <a:t>. </a:t>
            </a:r>
            <a:endParaRPr lang="en-ZA" sz="2400" dirty="0">
              <a:solidFill>
                <a:prstClr val="black"/>
              </a:solidFill>
              <a:latin typeface="Calibri"/>
            </a:endParaRPr>
          </a:p>
        </p:txBody>
      </p:sp>
      <p:grpSp>
        <p:nvGrpSpPr>
          <p:cNvPr id="13" name="Group 12">
            <a:extLst>
              <a:ext uri="{FF2B5EF4-FFF2-40B4-BE49-F238E27FC236}">
                <a16:creationId xmlns:a16="http://schemas.microsoft.com/office/drawing/2014/main" id="{CB2FFC7C-5F3A-4476-ADD9-CA8273C0B031}"/>
              </a:ext>
            </a:extLst>
          </p:cNvPr>
          <p:cNvGrpSpPr/>
          <p:nvPr/>
        </p:nvGrpSpPr>
        <p:grpSpPr>
          <a:xfrm>
            <a:off x="6814336" y="1991107"/>
            <a:ext cx="4988599" cy="4569722"/>
            <a:chOff x="6814336" y="1991107"/>
            <a:chExt cx="4988599" cy="4569722"/>
          </a:xfrm>
        </p:grpSpPr>
        <p:pic>
          <p:nvPicPr>
            <p:cNvPr id="2" name="Picture 1">
              <a:extLst>
                <a:ext uri="{FF2B5EF4-FFF2-40B4-BE49-F238E27FC236}">
                  <a16:creationId xmlns:a16="http://schemas.microsoft.com/office/drawing/2014/main" id="{6903855D-3243-4F10-AB34-03C06ED616A8}"/>
                </a:ext>
              </a:extLst>
            </p:cNvPr>
            <p:cNvPicPr>
              <a:picLocks noChangeAspect="1"/>
            </p:cNvPicPr>
            <p:nvPr/>
          </p:nvPicPr>
          <p:blipFill>
            <a:blip r:embed="rId3"/>
            <a:stretch>
              <a:fillRect/>
            </a:stretch>
          </p:blipFill>
          <p:spPr>
            <a:xfrm>
              <a:off x="6814336" y="1991107"/>
              <a:ext cx="4988599" cy="2901542"/>
            </a:xfrm>
            <a:prstGeom prst="rect">
              <a:avLst/>
            </a:prstGeom>
          </p:spPr>
        </p:pic>
        <p:pic>
          <p:nvPicPr>
            <p:cNvPr id="10" name="Picture 9">
              <a:extLst>
                <a:ext uri="{FF2B5EF4-FFF2-40B4-BE49-F238E27FC236}">
                  <a16:creationId xmlns:a16="http://schemas.microsoft.com/office/drawing/2014/main" id="{DA6AB1F6-F4B2-4BE1-AF98-5545A220B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086" y="5070735"/>
              <a:ext cx="2313810" cy="1490094"/>
            </a:xfrm>
            <a:prstGeom prst="rect">
              <a:avLst/>
            </a:prstGeom>
          </p:spPr>
        </p:pic>
      </p:grpSp>
      <p:pic>
        <p:nvPicPr>
          <p:cNvPr id="12" name="Picture 11">
            <a:extLst>
              <a:ext uri="{FF2B5EF4-FFF2-40B4-BE49-F238E27FC236}">
                <a16:creationId xmlns:a16="http://schemas.microsoft.com/office/drawing/2014/main" id="{84D29AE1-366B-424A-A784-FD509A70512A}"/>
              </a:ext>
            </a:extLst>
          </p:cNvPr>
          <p:cNvPicPr>
            <a:picLocks noChangeAspect="1"/>
          </p:cNvPicPr>
          <p:nvPr/>
        </p:nvPicPr>
        <p:blipFill>
          <a:blip r:embed="rId5"/>
          <a:stretch>
            <a:fillRect/>
          </a:stretch>
        </p:blipFill>
        <p:spPr>
          <a:xfrm>
            <a:off x="525335" y="1565338"/>
            <a:ext cx="5206455" cy="3848100"/>
          </a:xfrm>
          <a:prstGeom prst="rect">
            <a:avLst/>
          </a:prstGeom>
        </p:spPr>
      </p:pic>
      <p:sp>
        <p:nvSpPr>
          <p:cNvPr id="16" name="Arrow: Right 15">
            <a:extLst>
              <a:ext uri="{FF2B5EF4-FFF2-40B4-BE49-F238E27FC236}">
                <a16:creationId xmlns:a16="http://schemas.microsoft.com/office/drawing/2014/main" id="{E9306360-3008-47D9-B2E6-B98CBFFC33BF}"/>
              </a:ext>
            </a:extLst>
          </p:cNvPr>
          <p:cNvSpPr/>
          <p:nvPr/>
        </p:nvSpPr>
        <p:spPr>
          <a:xfrm>
            <a:off x="5888736" y="3641925"/>
            <a:ext cx="613531" cy="4598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E9E0BCFA-9AB4-4979-89F2-7B616AFBE168}"/>
              </a:ext>
            </a:extLst>
          </p:cNvPr>
          <p:cNvSpPr txBox="1"/>
          <p:nvPr/>
        </p:nvSpPr>
        <p:spPr>
          <a:xfrm>
            <a:off x="4287867" y="6402158"/>
            <a:ext cx="4265911" cy="338554"/>
          </a:xfrm>
          <a:prstGeom prst="rect">
            <a:avLst/>
          </a:prstGeom>
          <a:noFill/>
        </p:spPr>
        <p:txBody>
          <a:bodyPr wrap="none" rtlCol="0">
            <a:spAutoFit/>
          </a:bodyPr>
          <a:lstStyle/>
          <a:p>
            <a:r>
              <a:rPr lang="en-ZA" sz="1600" dirty="0"/>
              <a:t>Source: Engage </a:t>
            </a:r>
            <a:r>
              <a:rPr lang="en-ZA" sz="1600" dirty="0" err="1"/>
              <a:t>Mens</a:t>
            </a:r>
            <a:r>
              <a:rPr lang="en-ZA" sz="1600" dirty="0"/>
              <a:t> Health, </a:t>
            </a:r>
            <a:r>
              <a:rPr lang="en-ZA" sz="1600" dirty="0" err="1"/>
              <a:t>Anova</a:t>
            </a:r>
            <a:r>
              <a:rPr lang="en-ZA" sz="1600" dirty="0"/>
              <a:t> Health, SA</a:t>
            </a:r>
          </a:p>
        </p:txBody>
      </p:sp>
    </p:spTree>
    <p:extLst>
      <p:ext uri="{BB962C8B-B14F-4D97-AF65-F5344CB8AC3E}">
        <p14:creationId xmlns:p14="http://schemas.microsoft.com/office/powerpoint/2010/main" val="7848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566EC-F78D-054A-92CA-7419EC1E7683}"/>
              </a:ext>
            </a:extLst>
          </p:cNvPr>
          <p:cNvPicPr>
            <a:picLocks noChangeAspect="1"/>
          </p:cNvPicPr>
          <p:nvPr/>
        </p:nvPicPr>
        <p:blipFill>
          <a:blip r:embed="rId2"/>
          <a:stretch>
            <a:fillRect/>
          </a:stretch>
        </p:blipFill>
        <p:spPr>
          <a:xfrm>
            <a:off x="2158056" y="2230644"/>
            <a:ext cx="3101056" cy="3188586"/>
          </a:xfrm>
          <a:prstGeom prst="rect">
            <a:avLst/>
          </a:prstGeom>
        </p:spPr>
      </p:pic>
      <p:sp>
        <p:nvSpPr>
          <p:cNvPr id="3" name="Title 2">
            <a:extLst>
              <a:ext uri="{FF2B5EF4-FFF2-40B4-BE49-F238E27FC236}">
                <a16:creationId xmlns:a16="http://schemas.microsoft.com/office/drawing/2014/main" id="{E5FABC9D-B129-B549-988E-2311A8217733}"/>
              </a:ext>
            </a:extLst>
          </p:cNvPr>
          <p:cNvSpPr>
            <a:spLocks noGrp="1"/>
          </p:cNvSpPr>
          <p:nvPr>
            <p:ph type="title"/>
          </p:nvPr>
        </p:nvSpPr>
        <p:spPr/>
        <p:txBody>
          <a:bodyPr>
            <a:normAutofit/>
          </a:bodyPr>
          <a:lstStyle/>
          <a:p>
            <a:r>
              <a:rPr lang="en-US" sz="3600" dirty="0" err="1"/>
              <a:t>Optimising</a:t>
            </a:r>
            <a:r>
              <a:rPr lang="en-US" sz="3600" dirty="0"/>
              <a:t> geographical targeting to </a:t>
            </a:r>
            <a:r>
              <a:rPr lang="en-US" sz="3600" dirty="0" err="1"/>
              <a:t>maximise</a:t>
            </a:r>
            <a:r>
              <a:rPr lang="en-US" sz="3600" dirty="0"/>
              <a:t> precision programming</a:t>
            </a:r>
          </a:p>
        </p:txBody>
      </p:sp>
      <p:sp>
        <p:nvSpPr>
          <p:cNvPr id="10" name="Content Placeholder 9">
            <a:extLst>
              <a:ext uri="{FF2B5EF4-FFF2-40B4-BE49-F238E27FC236}">
                <a16:creationId xmlns:a16="http://schemas.microsoft.com/office/drawing/2014/main" id="{0837C6DF-E769-4674-BE32-C4288D58A619}"/>
              </a:ext>
            </a:extLst>
          </p:cNvPr>
          <p:cNvSpPr>
            <a:spLocks noGrp="1"/>
          </p:cNvSpPr>
          <p:nvPr>
            <p:ph idx="1"/>
          </p:nvPr>
        </p:nvSpPr>
        <p:spPr/>
        <p:txBody>
          <a:bodyPr/>
          <a:lstStyle/>
          <a:p>
            <a:endParaRPr lang="en-ZA"/>
          </a:p>
        </p:txBody>
      </p:sp>
      <p:sp>
        <p:nvSpPr>
          <p:cNvPr id="5" name="TextBox 4">
            <a:extLst>
              <a:ext uri="{FF2B5EF4-FFF2-40B4-BE49-F238E27FC236}">
                <a16:creationId xmlns:a16="http://schemas.microsoft.com/office/drawing/2014/main" id="{BCE1A31A-6AAD-4F45-9B12-E05A00F759BD}"/>
              </a:ext>
            </a:extLst>
          </p:cNvPr>
          <p:cNvSpPr txBox="1"/>
          <p:nvPr/>
        </p:nvSpPr>
        <p:spPr>
          <a:xfrm>
            <a:off x="1790700" y="5562601"/>
            <a:ext cx="4343400" cy="584775"/>
          </a:xfrm>
          <a:prstGeom prst="rect">
            <a:avLst/>
          </a:prstGeom>
          <a:noFill/>
        </p:spPr>
        <p:txBody>
          <a:bodyPr wrap="square" rtlCol="0">
            <a:spAutoFit/>
          </a:bodyPr>
          <a:lstStyle/>
          <a:p>
            <a:pPr algn="ctr"/>
            <a:r>
              <a:rPr lang="en-US" sz="1600" dirty="0"/>
              <a:t>2017 HIV prevalence in persons ages 15-49, administrative subunit level</a:t>
            </a:r>
          </a:p>
        </p:txBody>
      </p:sp>
      <p:pic>
        <p:nvPicPr>
          <p:cNvPr id="6" name="Picture 5">
            <a:extLst>
              <a:ext uri="{FF2B5EF4-FFF2-40B4-BE49-F238E27FC236}">
                <a16:creationId xmlns:a16="http://schemas.microsoft.com/office/drawing/2014/main" id="{D98A24E3-875B-8F49-8A3F-6884AE319494}"/>
              </a:ext>
            </a:extLst>
          </p:cNvPr>
          <p:cNvPicPr>
            <a:picLocks noChangeAspect="1"/>
          </p:cNvPicPr>
          <p:nvPr/>
        </p:nvPicPr>
        <p:blipFill rotWithShape="1">
          <a:blip r:embed="rId3"/>
          <a:srcRect t="9064"/>
          <a:stretch/>
        </p:blipFill>
        <p:spPr>
          <a:xfrm>
            <a:off x="6508750" y="2145414"/>
            <a:ext cx="3422650" cy="3112386"/>
          </a:xfrm>
          <a:prstGeom prst="rect">
            <a:avLst/>
          </a:prstGeom>
        </p:spPr>
      </p:pic>
      <p:sp>
        <p:nvSpPr>
          <p:cNvPr id="8" name="TextBox 7">
            <a:extLst>
              <a:ext uri="{FF2B5EF4-FFF2-40B4-BE49-F238E27FC236}">
                <a16:creationId xmlns:a16="http://schemas.microsoft.com/office/drawing/2014/main" id="{7A0D8C7B-09B6-D542-B3CA-FE5ED3D7EA0C}"/>
              </a:ext>
            </a:extLst>
          </p:cNvPr>
          <p:cNvSpPr txBox="1"/>
          <p:nvPr/>
        </p:nvSpPr>
        <p:spPr>
          <a:xfrm>
            <a:off x="6705600" y="5562601"/>
            <a:ext cx="3117850" cy="584775"/>
          </a:xfrm>
          <a:prstGeom prst="rect">
            <a:avLst/>
          </a:prstGeom>
          <a:noFill/>
        </p:spPr>
        <p:txBody>
          <a:bodyPr wrap="square" rtlCol="0">
            <a:spAutoFit/>
          </a:bodyPr>
          <a:lstStyle/>
          <a:p>
            <a:pPr algn="ctr"/>
            <a:r>
              <a:rPr lang="en-US" sz="1600" u="sng" dirty="0"/>
              <a:t>Change</a:t>
            </a:r>
            <a:r>
              <a:rPr lang="en-US" sz="1600" dirty="0"/>
              <a:t> in HIV prevalence between 2000-2017</a:t>
            </a:r>
          </a:p>
        </p:txBody>
      </p:sp>
      <p:sp>
        <p:nvSpPr>
          <p:cNvPr id="7" name="Rectangle 5">
            <a:extLst>
              <a:ext uri="{FF2B5EF4-FFF2-40B4-BE49-F238E27FC236}">
                <a16:creationId xmlns:a16="http://schemas.microsoft.com/office/drawing/2014/main" id="{47A4368F-19CF-074D-8C1D-D674EFE243AA}"/>
              </a:ext>
            </a:extLst>
          </p:cNvPr>
          <p:cNvSpPr>
            <a:spLocks noChangeArrowheads="1"/>
          </p:cNvSpPr>
          <p:nvPr/>
        </p:nvSpPr>
        <p:spPr bwMode="auto">
          <a:xfrm flipV="1">
            <a:off x="1790700" y="1600200"/>
            <a:ext cx="8610600" cy="76200"/>
          </a:xfrm>
          <a:prstGeom prst="rect">
            <a:avLst/>
          </a:prstGeom>
          <a:solidFill>
            <a:schemeClr val="accent1"/>
          </a:solidFill>
          <a:ln>
            <a:noFill/>
          </a:ln>
          <a:effectLst>
            <a:outerShdw blurRad="63500" dist="46662" dir="3284183" algn="ctr" rotWithShape="0">
              <a:srgbClr val="3F000B">
                <a:alpha val="74998"/>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rot="10800000" wrap="none" anchor="ctr"/>
          <a:lstStyle/>
          <a:p>
            <a:pPr eaLnBrk="0" hangingPunct="0">
              <a:defRPr/>
            </a:pPr>
            <a:endParaRPr lang="en-US" sz="1500">
              <a:solidFill>
                <a:srgbClr val="000000"/>
              </a:solidFill>
            </a:endParaRPr>
          </a:p>
        </p:txBody>
      </p:sp>
      <p:sp>
        <p:nvSpPr>
          <p:cNvPr id="2" name="TextBox 1">
            <a:extLst>
              <a:ext uri="{FF2B5EF4-FFF2-40B4-BE49-F238E27FC236}">
                <a16:creationId xmlns:a16="http://schemas.microsoft.com/office/drawing/2014/main" id="{F7B01E17-63F4-CF4B-B223-1BD53F21DB2A}"/>
              </a:ext>
            </a:extLst>
          </p:cNvPr>
          <p:cNvSpPr txBox="1"/>
          <p:nvPr/>
        </p:nvSpPr>
        <p:spPr>
          <a:xfrm>
            <a:off x="8842375" y="6496752"/>
            <a:ext cx="3117850" cy="338554"/>
          </a:xfrm>
          <a:prstGeom prst="rect">
            <a:avLst/>
          </a:prstGeom>
          <a:noFill/>
        </p:spPr>
        <p:txBody>
          <a:bodyPr wrap="square" rtlCol="0">
            <a:spAutoFit/>
          </a:bodyPr>
          <a:lstStyle/>
          <a:p>
            <a:r>
              <a:rPr lang="en-US" sz="1600" dirty="0"/>
              <a:t>Dwyer-</a:t>
            </a:r>
            <a:r>
              <a:rPr lang="en-US" sz="1600" dirty="0" err="1"/>
              <a:t>Lindren</a:t>
            </a:r>
            <a:r>
              <a:rPr lang="en-US" sz="1600" dirty="0"/>
              <a:t> Nature 2019</a:t>
            </a:r>
          </a:p>
        </p:txBody>
      </p:sp>
      <p:pic>
        <p:nvPicPr>
          <p:cNvPr id="9" name="Picture 8">
            <a:extLst>
              <a:ext uri="{FF2B5EF4-FFF2-40B4-BE49-F238E27FC236}">
                <a16:creationId xmlns:a16="http://schemas.microsoft.com/office/drawing/2014/main" id="{883F3EE9-DCFE-CA4C-A4ED-0B6EDB723FAA}"/>
              </a:ext>
            </a:extLst>
          </p:cNvPr>
          <p:cNvPicPr>
            <a:picLocks noChangeAspect="1"/>
          </p:cNvPicPr>
          <p:nvPr/>
        </p:nvPicPr>
        <p:blipFill>
          <a:blip r:embed="rId4"/>
          <a:stretch>
            <a:fillRect/>
          </a:stretch>
        </p:blipFill>
        <p:spPr>
          <a:xfrm>
            <a:off x="1783740" y="3657600"/>
            <a:ext cx="883260" cy="1438452"/>
          </a:xfrm>
          <a:prstGeom prst="rect">
            <a:avLst/>
          </a:prstGeom>
        </p:spPr>
      </p:pic>
    </p:spTree>
    <p:extLst>
      <p:ext uri="{BB962C8B-B14F-4D97-AF65-F5344CB8AC3E}">
        <p14:creationId xmlns:p14="http://schemas.microsoft.com/office/powerpoint/2010/main" val="930815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1869-26AF-47FF-8378-6A95707D5BB2}"/>
              </a:ext>
            </a:extLst>
          </p:cNvPr>
          <p:cNvSpPr>
            <a:spLocks noGrp="1"/>
          </p:cNvSpPr>
          <p:nvPr>
            <p:ph type="title"/>
          </p:nvPr>
        </p:nvSpPr>
        <p:spPr/>
        <p:txBody>
          <a:bodyPr/>
          <a:lstStyle/>
          <a:p>
            <a:r>
              <a:rPr lang="en-ZA" dirty="0"/>
              <a:t>Community mobilisation</a:t>
            </a:r>
          </a:p>
        </p:txBody>
      </p:sp>
      <p:pic>
        <p:nvPicPr>
          <p:cNvPr id="4" name="Content Placeholder 3">
            <a:extLst>
              <a:ext uri="{FF2B5EF4-FFF2-40B4-BE49-F238E27FC236}">
                <a16:creationId xmlns:a16="http://schemas.microsoft.com/office/drawing/2014/main" id="{01DCADC0-E4A3-4A01-B943-06F2D8D7E8D7}"/>
              </a:ext>
            </a:extLst>
          </p:cNvPr>
          <p:cNvPicPr>
            <a:picLocks noGrp="1" noChangeAspect="1"/>
          </p:cNvPicPr>
          <p:nvPr>
            <p:ph idx="1"/>
          </p:nvPr>
        </p:nvPicPr>
        <p:blipFill>
          <a:blip r:embed="rId2"/>
          <a:stretch>
            <a:fillRect/>
          </a:stretch>
        </p:blipFill>
        <p:spPr>
          <a:xfrm>
            <a:off x="221633" y="1371996"/>
            <a:ext cx="8279674" cy="2651151"/>
          </a:xfrm>
          <a:prstGeom prst="rect">
            <a:avLst/>
          </a:prstGeom>
        </p:spPr>
      </p:pic>
      <p:sp>
        <p:nvSpPr>
          <p:cNvPr id="5" name="TextBox 4">
            <a:extLst>
              <a:ext uri="{FF2B5EF4-FFF2-40B4-BE49-F238E27FC236}">
                <a16:creationId xmlns:a16="http://schemas.microsoft.com/office/drawing/2014/main" id="{1FE2A764-A518-4D08-9C03-265F063F0A36}"/>
              </a:ext>
            </a:extLst>
          </p:cNvPr>
          <p:cNvSpPr txBox="1"/>
          <p:nvPr/>
        </p:nvSpPr>
        <p:spPr>
          <a:xfrm>
            <a:off x="323959" y="4948210"/>
            <a:ext cx="4467497" cy="1468265"/>
          </a:xfrm>
          <a:prstGeom prst="rect">
            <a:avLst/>
          </a:prstGeom>
          <a:noFill/>
        </p:spPr>
        <p:txBody>
          <a:bodyPr wrap="square" rtlCol="0">
            <a:spAutoFit/>
          </a:bodyPr>
          <a:lstStyle/>
          <a:p>
            <a:endParaRPr lang="en-ZA" dirty="0"/>
          </a:p>
        </p:txBody>
      </p:sp>
      <p:sp>
        <p:nvSpPr>
          <p:cNvPr id="6" name="TextBox 5">
            <a:extLst>
              <a:ext uri="{FF2B5EF4-FFF2-40B4-BE49-F238E27FC236}">
                <a16:creationId xmlns:a16="http://schemas.microsoft.com/office/drawing/2014/main" id="{3ED533E3-997E-4F32-88BA-06283B4228B9}"/>
              </a:ext>
            </a:extLst>
          </p:cNvPr>
          <p:cNvSpPr txBox="1"/>
          <p:nvPr/>
        </p:nvSpPr>
        <p:spPr>
          <a:xfrm>
            <a:off x="428462" y="4174889"/>
            <a:ext cx="3956848" cy="1631216"/>
          </a:xfrm>
          <a:prstGeom prst="rect">
            <a:avLst/>
          </a:prstGeom>
          <a:noFill/>
        </p:spPr>
        <p:txBody>
          <a:bodyPr wrap="square" rtlCol="0">
            <a:spAutoFit/>
          </a:bodyPr>
          <a:lstStyle/>
          <a:p>
            <a:pPr marL="342900" indent="-342900" algn="l">
              <a:buFont typeface="Arial" panose="020B0604020202020204" pitchFamily="34" charset="0"/>
              <a:buChar char="•"/>
            </a:pPr>
            <a:r>
              <a:rPr lang="en-ZA" sz="2000" dirty="0"/>
              <a:t>Outreach testing</a:t>
            </a:r>
          </a:p>
          <a:p>
            <a:pPr marL="342900" indent="-342900" algn="l">
              <a:buFont typeface="Arial" panose="020B0604020202020204" pitchFamily="34" charset="0"/>
              <a:buChar char="•"/>
            </a:pPr>
            <a:r>
              <a:rPr lang="en-ZA" sz="2000" dirty="0"/>
              <a:t>Community health agents</a:t>
            </a:r>
          </a:p>
          <a:p>
            <a:pPr marL="342900" indent="-342900" algn="l">
              <a:buFont typeface="Arial" panose="020B0604020202020204" pitchFamily="34" charset="0"/>
              <a:buChar char="•"/>
            </a:pPr>
            <a:r>
              <a:rPr lang="en-ZA" sz="2000" dirty="0"/>
              <a:t>Lay counsellors</a:t>
            </a:r>
          </a:p>
          <a:p>
            <a:pPr marL="342900" indent="-342900" algn="l">
              <a:buFont typeface="Arial" panose="020B0604020202020204" pitchFamily="34" charset="0"/>
              <a:buChar char="•"/>
            </a:pPr>
            <a:r>
              <a:rPr lang="en-ZA" sz="2000" dirty="0"/>
              <a:t>Community ART groups</a:t>
            </a:r>
          </a:p>
          <a:p>
            <a:pPr marL="342900" indent="-342900" algn="l">
              <a:buFont typeface="Arial" panose="020B0604020202020204" pitchFamily="34" charset="0"/>
              <a:buChar char="•"/>
            </a:pPr>
            <a:r>
              <a:rPr lang="en-ZA" sz="2000" dirty="0"/>
              <a:t>Community adherence clubs</a:t>
            </a:r>
          </a:p>
        </p:txBody>
      </p:sp>
      <p:pic>
        <p:nvPicPr>
          <p:cNvPr id="7" name="Picture 6">
            <a:extLst>
              <a:ext uri="{FF2B5EF4-FFF2-40B4-BE49-F238E27FC236}">
                <a16:creationId xmlns:a16="http://schemas.microsoft.com/office/drawing/2014/main" id="{376DDFA7-3A56-4AB6-AB52-70ADBC24E783}"/>
              </a:ext>
            </a:extLst>
          </p:cNvPr>
          <p:cNvPicPr>
            <a:picLocks noChangeAspect="1"/>
          </p:cNvPicPr>
          <p:nvPr/>
        </p:nvPicPr>
        <p:blipFill>
          <a:blip r:embed="rId3"/>
          <a:stretch>
            <a:fillRect/>
          </a:stretch>
        </p:blipFill>
        <p:spPr>
          <a:xfrm>
            <a:off x="4687451" y="2262639"/>
            <a:ext cx="7103954" cy="3824500"/>
          </a:xfrm>
          <a:prstGeom prst="rect">
            <a:avLst/>
          </a:prstGeom>
        </p:spPr>
      </p:pic>
      <p:sp>
        <p:nvSpPr>
          <p:cNvPr id="3" name="TextBox 2">
            <a:extLst>
              <a:ext uri="{FF2B5EF4-FFF2-40B4-BE49-F238E27FC236}">
                <a16:creationId xmlns:a16="http://schemas.microsoft.com/office/drawing/2014/main" id="{AF7BDB0C-DB0D-4D93-87FF-D85B5789FA47}"/>
              </a:ext>
            </a:extLst>
          </p:cNvPr>
          <p:cNvSpPr txBox="1"/>
          <p:nvPr/>
        </p:nvSpPr>
        <p:spPr>
          <a:xfrm>
            <a:off x="9045119" y="6426985"/>
            <a:ext cx="2565125" cy="338554"/>
          </a:xfrm>
          <a:prstGeom prst="rect">
            <a:avLst/>
          </a:prstGeom>
          <a:noFill/>
        </p:spPr>
        <p:txBody>
          <a:bodyPr wrap="none" rtlCol="0">
            <a:spAutoFit/>
          </a:bodyPr>
          <a:lstStyle/>
          <a:p>
            <a:r>
              <a:rPr lang="en-ZA" sz="1600" dirty="0"/>
              <a:t>Global UNAIDS report 2019</a:t>
            </a:r>
          </a:p>
        </p:txBody>
      </p:sp>
    </p:spTree>
    <p:extLst>
      <p:ext uri="{BB962C8B-B14F-4D97-AF65-F5344CB8AC3E}">
        <p14:creationId xmlns:p14="http://schemas.microsoft.com/office/powerpoint/2010/main" val="299886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70949-0109-4BBA-A692-13F8E2547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536513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BC3487-DF54-4AFA-9CD8-B1C2AE26CE7F}"/>
              </a:ext>
            </a:extLst>
          </p:cNvPr>
          <p:cNvSpPr/>
          <p:nvPr/>
        </p:nvSpPr>
        <p:spPr>
          <a:xfrm>
            <a:off x="778933" y="1219200"/>
            <a:ext cx="5317067"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41C04A-24F5-4CB4-B463-E7F6AED9B1DC}"/>
              </a:ext>
            </a:extLst>
          </p:cNvPr>
          <p:cNvSpPr>
            <a:spLocks noGrp="1"/>
          </p:cNvSpPr>
          <p:nvPr>
            <p:ph type="title"/>
          </p:nvPr>
        </p:nvSpPr>
        <p:spPr/>
        <p:txBody>
          <a:bodyPr>
            <a:normAutofit/>
          </a:bodyPr>
          <a:lstStyle/>
          <a:p>
            <a:r>
              <a:rPr lang="en-US" sz="3200" dirty="0"/>
              <a:t>Combination treatment and prevention:</a:t>
            </a:r>
            <a:br>
              <a:rPr lang="en-US" sz="3200" dirty="0"/>
            </a:br>
            <a:r>
              <a:rPr lang="en-US" sz="3200" dirty="0"/>
              <a:t>Scale up of ART and VMMC: HIV incidence in Rakai</a:t>
            </a:r>
          </a:p>
        </p:txBody>
      </p:sp>
      <p:pic>
        <p:nvPicPr>
          <p:cNvPr id="4" name="Content Placeholder 3">
            <a:extLst>
              <a:ext uri="{FF2B5EF4-FFF2-40B4-BE49-F238E27FC236}">
                <a16:creationId xmlns:a16="http://schemas.microsoft.com/office/drawing/2014/main" id="{99BC6069-DB9C-4646-8709-5D20DD5BE22E}"/>
              </a:ext>
            </a:extLst>
          </p:cNvPr>
          <p:cNvPicPr>
            <a:picLocks noGrp="1" noChangeAspect="1"/>
          </p:cNvPicPr>
          <p:nvPr>
            <p:ph idx="1"/>
          </p:nvPr>
        </p:nvPicPr>
        <p:blipFill rotWithShape="1">
          <a:blip r:embed="rId3"/>
          <a:srcRect l="51200" r="1589"/>
          <a:stretch/>
        </p:blipFill>
        <p:spPr>
          <a:xfrm>
            <a:off x="1098884" y="1235868"/>
            <a:ext cx="4748704" cy="4995863"/>
          </a:xfrm>
          <a:prstGeom prst="rect">
            <a:avLst/>
          </a:prstGeom>
        </p:spPr>
      </p:pic>
      <p:sp>
        <p:nvSpPr>
          <p:cNvPr id="5" name="TextBox 4">
            <a:extLst>
              <a:ext uri="{FF2B5EF4-FFF2-40B4-BE49-F238E27FC236}">
                <a16:creationId xmlns:a16="http://schemas.microsoft.com/office/drawing/2014/main" id="{D1831087-3A38-4113-A5F9-AF4208FB2CE8}"/>
              </a:ext>
            </a:extLst>
          </p:cNvPr>
          <p:cNvSpPr txBox="1"/>
          <p:nvPr/>
        </p:nvSpPr>
        <p:spPr>
          <a:xfrm>
            <a:off x="9396401" y="6400236"/>
            <a:ext cx="26452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Gabrowski</a:t>
            </a:r>
            <a:r>
              <a:rPr lang="en-US" sz="1600" dirty="0"/>
              <a:t> et al. NEJM 2017</a:t>
            </a:r>
          </a:p>
        </p:txBody>
      </p:sp>
      <p:pic>
        <p:nvPicPr>
          <p:cNvPr id="7" name="Picture 6">
            <a:extLst>
              <a:ext uri="{FF2B5EF4-FFF2-40B4-BE49-F238E27FC236}">
                <a16:creationId xmlns:a16="http://schemas.microsoft.com/office/drawing/2014/main" id="{6C7A6C9E-3691-44B3-9283-F27FE5199064}"/>
              </a:ext>
            </a:extLst>
          </p:cNvPr>
          <p:cNvPicPr>
            <a:picLocks noChangeAspect="1"/>
          </p:cNvPicPr>
          <p:nvPr/>
        </p:nvPicPr>
        <p:blipFill>
          <a:blip r:embed="rId4"/>
          <a:stretch>
            <a:fillRect/>
          </a:stretch>
        </p:blipFill>
        <p:spPr>
          <a:xfrm>
            <a:off x="6096000" y="1326566"/>
            <a:ext cx="5650497" cy="4785408"/>
          </a:xfrm>
          <a:prstGeom prst="rect">
            <a:avLst/>
          </a:prstGeom>
        </p:spPr>
      </p:pic>
      <p:sp>
        <p:nvSpPr>
          <p:cNvPr id="9" name="Rectangle 8">
            <a:extLst>
              <a:ext uri="{FF2B5EF4-FFF2-40B4-BE49-F238E27FC236}">
                <a16:creationId xmlns:a16="http://schemas.microsoft.com/office/drawing/2014/main" id="{B22AFD79-2FCC-4DFA-826F-9E0EA5ACFF98}"/>
              </a:ext>
            </a:extLst>
          </p:cNvPr>
          <p:cNvSpPr/>
          <p:nvPr/>
        </p:nvSpPr>
        <p:spPr>
          <a:xfrm>
            <a:off x="1098884" y="1326566"/>
            <a:ext cx="232611" cy="27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B09203-DF82-4877-B493-D552F7E2F173}"/>
              </a:ext>
            </a:extLst>
          </p:cNvPr>
          <p:cNvSpPr/>
          <p:nvPr/>
        </p:nvSpPr>
        <p:spPr>
          <a:xfrm>
            <a:off x="6032072" y="1267953"/>
            <a:ext cx="385011" cy="27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770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9B41-689D-47B4-886F-467DE16A8D6B}"/>
              </a:ext>
            </a:extLst>
          </p:cNvPr>
          <p:cNvSpPr>
            <a:spLocks noGrp="1"/>
          </p:cNvSpPr>
          <p:nvPr>
            <p:ph type="title"/>
          </p:nvPr>
        </p:nvSpPr>
        <p:spPr/>
        <p:txBody>
          <a:bodyPr/>
          <a:lstStyle/>
          <a:p>
            <a:r>
              <a:rPr lang="en-ZA" dirty="0"/>
              <a:t>Achieving the 3</a:t>
            </a:r>
            <a:r>
              <a:rPr lang="en-ZA" baseline="30000" dirty="0"/>
              <a:t>rd</a:t>
            </a:r>
            <a:r>
              <a:rPr lang="en-ZA" dirty="0"/>
              <a:t> 90: what will it take?</a:t>
            </a:r>
          </a:p>
        </p:txBody>
      </p:sp>
      <p:sp>
        <p:nvSpPr>
          <p:cNvPr id="3" name="Content Placeholder 2">
            <a:extLst>
              <a:ext uri="{FF2B5EF4-FFF2-40B4-BE49-F238E27FC236}">
                <a16:creationId xmlns:a16="http://schemas.microsoft.com/office/drawing/2014/main" id="{21998920-4319-44E2-AB1A-4C72E28E342B}"/>
              </a:ext>
            </a:extLst>
          </p:cNvPr>
          <p:cNvSpPr>
            <a:spLocks noGrp="1"/>
          </p:cNvSpPr>
          <p:nvPr>
            <p:ph idx="1"/>
          </p:nvPr>
        </p:nvSpPr>
        <p:spPr>
          <a:xfrm>
            <a:off x="838200" y="1480457"/>
            <a:ext cx="10515600" cy="4696506"/>
          </a:xfrm>
        </p:spPr>
        <p:txBody>
          <a:bodyPr>
            <a:normAutofit fontScale="92500" lnSpcReduction="10000"/>
          </a:bodyPr>
          <a:lstStyle/>
          <a:p>
            <a:pPr marL="514350" indent="-514350">
              <a:buFont typeface="+mj-lt"/>
              <a:buAutoNum type="arabicPeriod"/>
            </a:pPr>
            <a:r>
              <a:rPr lang="en-ZA" dirty="0"/>
              <a:t>A </a:t>
            </a:r>
            <a:r>
              <a:rPr lang="en-ZA" b="1" dirty="0"/>
              <a:t>people-centred response </a:t>
            </a:r>
            <a:r>
              <a:rPr lang="en-ZA" dirty="0"/>
              <a:t>that is participatory and empowering</a:t>
            </a:r>
          </a:p>
          <a:p>
            <a:pPr marL="514350" indent="-514350">
              <a:buFont typeface="+mj-lt"/>
              <a:buAutoNum type="arabicPeriod"/>
            </a:pPr>
            <a:r>
              <a:rPr lang="en-ZA" dirty="0"/>
              <a:t>Use </a:t>
            </a:r>
            <a:r>
              <a:rPr lang="en-ZA" b="1" dirty="0"/>
              <a:t>cascades to identify gaps </a:t>
            </a:r>
            <a:r>
              <a:rPr lang="en-ZA" dirty="0"/>
              <a:t>and target interventions in areas of greatest unmet need</a:t>
            </a:r>
          </a:p>
          <a:p>
            <a:pPr marL="514350" indent="-514350">
              <a:buFont typeface="+mj-lt"/>
              <a:buAutoNum type="arabicPeriod"/>
            </a:pPr>
            <a:r>
              <a:rPr lang="en-ZA" dirty="0"/>
              <a:t>Recognise the need to </a:t>
            </a:r>
            <a:r>
              <a:rPr lang="en-ZA" b="1" dirty="0"/>
              <a:t>reconfigure our health systems </a:t>
            </a:r>
            <a:r>
              <a:rPr lang="en-ZA" dirty="0"/>
              <a:t>by shifting to community-based models</a:t>
            </a:r>
          </a:p>
          <a:p>
            <a:pPr marL="514350" indent="-514350">
              <a:buFont typeface="+mj-lt"/>
              <a:buAutoNum type="arabicPeriod"/>
            </a:pPr>
            <a:r>
              <a:rPr lang="en-ZA" b="1" dirty="0"/>
              <a:t>Scale innovations </a:t>
            </a:r>
            <a:r>
              <a:rPr lang="en-ZA" dirty="0"/>
              <a:t>that enhance patient engagement and convenience</a:t>
            </a:r>
          </a:p>
          <a:p>
            <a:pPr marL="514350" indent="-514350">
              <a:buFont typeface="+mj-lt"/>
              <a:buAutoNum type="arabicPeriod"/>
            </a:pPr>
            <a:r>
              <a:rPr lang="en-ZA" dirty="0"/>
              <a:t>Maximise </a:t>
            </a:r>
            <a:r>
              <a:rPr lang="en-ZA" b="1" dirty="0"/>
              <a:t>differentiated models of care and integrated approaches </a:t>
            </a:r>
            <a:r>
              <a:rPr lang="en-ZA" dirty="0"/>
              <a:t>to achieve coverage </a:t>
            </a:r>
          </a:p>
          <a:p>
            <a:pPr marL="514350" indent="-514350">
              <a:buFont typeface="+mj-lt"/>
              <a:buAutoNum type="arabicPeriod"/>
            </a:pPr>
            <a:r>
              <a:rPr lang="en-ZA" dirty="0"/>
              <a:t>Work with communities and civil society to </a:t>
            </a:r>
            <a:r>
              <a:rPr lang="en-ZA" b="1" dirty="0"/>
              <a:t>generate demand </a:t>
            </a:r>
            <a:r>
              <a:rPr lang="en-ZA" dirty="0"/>
              <a:t>for quality services and </a:t>
            </a:r>
            <a:r>
              <a:rPr lang="en-ZA" b="1" dirty="0"/>
              <a:t>tackle stigmas and discrimination</a:t>
            </a:r>
          </a:p>
          <a:p>
            <a:pPr marL="514350" indent="-514350">
              <a:buFont typeface="+mj-lt"/>
              <a:buAutoNum type="arabicPeriod"/>
            </a:pPr>
            <a:r>
              <a:rPr lang="en-ZA" b="1" dirty="0"/>
              <a:t>Combination approaches </a:t>
            </a:r>
            <a:r>
              <a:rPr lang="en-ZA" dirty="0"/>
              <a:t>are essential to increase ART coverage and reduce HIV incidence</a:t>
            </a:r>
          </a:p>
          <a:p>
            <a:pPr marL="514350" indent="-514350">
              <a:buFont typeface="+mj-lt"/>
              <a:buAutoNum type="arabicPeriod"/>
            </a:pPr>
            <a:endParaRPr lang="en-ZA" dirty="0"/>
          </a:p>
          <a:p>
            <a:pPr marL="514350" indent="-514350">
              <a:buFont typeface="+mj-lt"/>
              <a:buAutoNum type="arabicPeriod"/>
            </a:pPr>
            <a:endParaRPr lang="en-ZA" dirty="0"/>
          </a:p>
          <a:p>
            <a:pPr marL="514350" indent="-514350">
              <a:buFont typeface="+mj-lt"/>
              <a:buAutoNum type="arabicPeriod"/>
            </a:pPr>
            <a:endParaRPr lang="en-ZA" dirty="0"/>
          </a:p>
          <a:p>
            <a:pPr marL="514350" indent="-514350">
              <a:buFont typeface="+mj-lt"/>
              <a:buAutoNum type="arabicPeriod"/>
            </a:pPr>
            <a:endParaRPr lang="en-ZA" dirty="0"/>
          </a:p>
          <a:p>
            <a:pPr marL="514350" indent="-514350">
              <a:buFont typeface="+mj-lt"/>
              <a:buAutoNum type="arabicPeriod"/>
            </a:pPr>
            <a:endParaRPr lang="en-ZA" dirty="0"/>
          </a:p>
          <a:p>
            <a:pPr marL="514350" indent="-514350">
              <a:buFont typeface="+mj-lt"/>
              <a:buAutoNum type="arabicPeriod"/>
            </a:pPr>
            <a:endParaRPr lang="en-ZA" dirty="0"/>
          </a:p>
          <a:p>
            <a:endParaRPr lang="en-ZA" dirty="0"/>
          </a:p>
        </p:txBody>
      </p:sp>
      <p:pic>
        <p:nvPicPr>
          <p:cNvPr id="4" name="Picture 3">
            <a:extLst>
              <a:ext uri="{FF2B5EF4-FFF2-40B4-BE49-F238E27FC236}">
                <a16:creationId xmlns:a16="http://schemas.microsoft.com/office/drawing/2014/main" id="{F648779E-53C1-45FF-B791-16F236DCAAAA}"/>
              </a:ext>
            </a:extLst>
          </p:cNvPr>
          <p:cNvPicPr>
            <a:picLocks noChangeAspect="1"/>
          </p:cNvPicPr>
          <p:nvPr/>
        </p:nvPicPr>
        <p:blipFill>
          <a:blip r:embed="rId2"/>
          <a:stretch>
            <a:fillRect/>
          </a:stretch>
        </p:blipFill>
        <p:spPr>
          <a:xfrm>
            <a:off x="10224913" y="6050019"/>
            <a:ext cx="1361382" cy="687183"/>
          </a:xfrm>
          <a:prstGeom prst="rect">
            <a:avLst/>
          </a:prstGeom>
        </p:spPr>
      </p:pic>
    </p:spTree>
    <p:extLst>
      <p:ext uri="{BB962C8B-B14F-4D97-AF65-F5344CB8AC3E}">
        <p14:creationId xmlns:p14="http://schemas.microsoft.com/office/powerpoint/2010/main" val="1876911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2C0B29-8735-4265-8EE3-E4CDB5CEA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203745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A924CB85-7BAA-4316-B2EB-6938A1D59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94" y="6177769"/>
            <a:ext cx="1450821" cy="437049"/>
          </a:xfrm>
          <a:prstGeom prst="rect">
            <a:avLst/>
          </a:prstGeom>
        </p:spPr>
      </p:pic>
      <p:pic>
        <p:nvPicPr>
          <p:cNvPr id="6" name="Picture 5" descr="A close up of a flower&#10;&#10;Description automatically generated">
            <a:extLst>
              <a:ext uri="{FF2B5EF4-FFF2-40B4-BE49-F238E27FC236}">
                <a16:creationId xmlns:a16="http://schemas.microsoft.com/office/drawing/2014/main" id="{C2EE1ECB-010A-4FD2-94AC-3D2C196BF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7707" y="6094239"/>
            <a:ext cx="1234669" cy="604106"/>
          </a:xfrm>
          <a:prstGeom prst="rect">
            <a:avLst/>
          </a:prstGeom>
        </p:spPr>
      </p:pic>
      <p:sp>
        <p:nvSpPr>
          <p:cNvPr id="11" name="Content Placeholder 2">
            <a:extLst>
              <a:ext uri="{FF2B5EF4-FFF2-40B4-BE49-F238E27FC236}">
                <a16:creationId xmlns:a16="http://schemas.microsoft.com/office/drawing/2014/main" id="{44BC0820-E457-4061-8502-69660DD911D5}"/>
              </a:ext>
            </a:extLst>
          </p:cNvPr>
          <p:cNvSpPr txBox="1">
            <a:spLocks/>
          </p:cNvSpPr>
          <p:nvPr/>
        </p:nvSpPr>
        <p:spPr>
          <a:xfrm>
            <a:off x="952500" y="1262743"/>
            <a:ext cx="4533901" cy="4157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ZA" sz="1800" b="1" dirty="0">
                <a:latin typeface="Franklin Gothic Book" panose="020B0503020102020204" pitchFamily="34" charset="0"/>
              </a:rPr>
              <a:t>Wits RHI:</a:t>
            </a:r>
          </a:p>
          <a:p>
            <a:pPr>
              <a:lnSpc>
                <a:spcPct val="100000"/>
              </a:lnSpc>
              <a:spcBef>
                <a:spcPts val="0"/>
              </a:spcBef>
            </a:pPr>
            <a:r>
              <a:rPr lang="en-ZA" sz="1600" dirty="0">
                <a:latin typeface="Franklin Gothic Book" panose="020B0503020102020204" pitchFamily="34" charset="0"/>
              </a:rPr>
              <a:t>Helen Rees</a:t>
            </a:r>
          </a:p>
          <a:p>
            <a:pPr>
              <a:lnSpc>
                <a:spcPct val="100000"/>
              </a:lnSpc>
              <a:spcBef>
                <a:spcPts val="0"/>
              </a:spcBef>
            </a:pPr>
            <a:r>
              <a:rPr lang="en-ZA" sz="1600" dirty="0">
                <a:latin typeface="Franklin Gothic Book" panose="020B0503020102020204" pitchFamily="34" charset="0"/>
              </a:rPr>
              <a:t>Sinead Delany-Moretlwe</a:t>
            </a:r>
          </a:p>
          <a:p>
            <a:pPr>
              <a:lnSpc>
                <a:spcPct val="100000"/>
              </a:lnSpc>
              <a:spcBef>
                <a:spcPts val="0"/>
              </a:spcBef>
            </a:pPr>
            <a:r>
              <a:rPr lang="en-ZA" sz="1600" dirty="0">
                <a:latin typeface="Franklin Gothic Book" panose="020B0503020102020204" pitchFamily="34" charset="0"/>
              </a:rPr>
              <a:t>Francois Venter</a:t>
            </a:r>
          </a:p>
          <a:p>
            <a:pPr>
              <a:lnSpc>
                <a:spcPct val="100000"/>
              </a:lnSpc>
              <a:spcBef>
                <a:spcPts val="0"/>
              </a:spcBef>
            </a:pPr>
            <a:r>
              <a:rPr lang="en-ZA" sz="1600" dirty="0">
                <a:latin typeface="Franklin Gothic Book" panose="020B0503020102020204" pitchFamily="34" charset="0"/>
              </a:rPr>
              <a:t>Matthew Chersich</a:t>
            </a:r>
          </a:p>
          <a:p>
            <a:pPr>
              <a:lnSpc>
                <a:spcPct val="100000"/>
              </a:lnSpc>
              <a:spcBef>
                <a:spcPts val="0"/>
              </a:spcBef>
            </a:pPr>
            <a:r>
              <a:rPr lang="en-ZA" sz="1600" dirty="0">
                <a:latin typeface="Franklin Gothic Book" panose="020B0503020102020204" pitchFamily="34" charset="0"/>
              </a:rPr>
              <a:t>John Imrie</a:t>
            </a:r>
          </a:p>
          <a:p>
            <a:pPr>
              <a:lnSpc>
                <a:spcPct val="100000"/>
              </a:lnSpc>
              <a:spcBef>
                <a:spcPts val="0"/>
              </a:spcBef>
            </a:pPr>
            <a:r>
              <a:rPr lang="en-ZA" sz="1600" dirty="0">
                <a:latin typeface="Franklin Gothic Book" panose="020B0503020102020204" pitchFamily="34" charset="0"/>
              </a:rPr>
              <a:t>Lee Fairlie</a:t>
            </a:r>
          </a:p>
          <a:p>
            <a:pPr>
              <a:lnSpc>
                <a:spcPct val="100000"/>
              </a:lnSpc>
              <a:spcBef>
                <a:spcPts val="0"/>
              </a:spcBef>
            </a:pPr>
            <a:r>
              <a:rPr lang="en-ZA" sz="1600" dirty="0">
                <a:latin typeface="Franklin Gothic Book" panose="020B0503020102020204" pitchFamily="34" charset="0"/>
              </a:rPr>
              <a:t>Saiqa Mullick</a:t>
            </a:r>
          </a:p>
          <a:p>
            <a:pPr>
              <a:lnSpc>
                <a:spcPct val="100000"/>
              </a:lnSpc>
              <a:spcBef>
                <a:spcPts val="0"/>
              </a:spcBef>
            </a:pPr>
            <a:r>
              <a:rPr lang="en-ZA" sz="1600" dirty="0">
                <a:latin typeface="Franklin Gothic Book" panose="020B0503020102020204" pitchFamily="34" charset="0"/>
              </a:rPr>
              <a:t>Mohammed Majam</a:t>
            </a:r>
          </a:p>
          <a:p>
            <a:pPr>
              <a:lnSpc>
                <a:spcPct val="100000"/>
              </a:lnSpc>
              <a:spcBef>
                <a:spcPts val="0"/>
              </a:spcBef>
            </a:pPr>
            <a:r>
              <a:rPr lang="en-ZA" sz="1600" dirty="0">
                <a:latin typeface="Franklin Gothic Book" panose="020B0503020102020204" pitchFamily="34" charset="0"/>
              </a:rPr>
              <a:t>Naomi Hill</a:t>
            </a:r>
          </a:p>
          <a:p>
            <a:pPr>
              <a:lnSpc>
                <a:spcPct val="100000"/>
              </a:lnSpc>
              <a:spcBef>
                <a:spcPts val="0"/>
              </a:spcBef>
            </a:pPr>
            <a:r>
              <a:rPr lang="en-ZA" sz="1600" dirty="0">
                <a:latin typeface="Franklin Gothic Book" panose="020B0503020102020204" pitchFamily="34" charset="0"/>
              </a:rPr>
              <a:t>Elmari Briedenhann</a:t>
            </a:r>
          </a:p>
          <a:p>
            <a:pPr>
              <a:lnSpc>
                <a:spcPct val="100000"/>
              </a:lnSpc>
              <a:spcBef>
                <a:spcPts val="0"/>
              </a:spcBef>
            </a:pPr>
            <a:r>
              <a:rPr lang="en-ZA" sz="1600" dirty="0">
                <a:latin typeface="Franklin Gothic Book" panose="020B0503020102020204" pitchFamily="34" charset="0"/>
              </a:rPr>
              <a:t>Ricardo Subramoney</a:t>
            </a:r>
          </a:p>
          <a:p>
            <a:pPr>
              <a:lnSpc>
                <a:spcPct val="100000"/>
              </a:lnSpc>
              <a:spcBef>
                <a:spcPts val="0"/>
              </a:spcBef>
            </a:pPr>
            <a:endParaRPr lang="en-ZA" sz="1100" dirty="0"/>
          </a:p>
          <a:p>
            <a:pPr marL="0" indent="0">
              <a:lnSpc>
                <a:spcPct val="100000"/>
              </a:lnSpc>
              <a:spcBef>
                <a:spcPts val="0"/>
              </a:spcBef>
              <a:buNone/>
            </a:pPr>
            <a:endParaRPr lang="en-ZA" sz="1600" dirty="0"/>
          </a:p>
        </p:txBody>
      </p:sp>
      <p:sp>
        <p:nvSpPr>
          <p:cNvPr id="12" name="Content Placeholder 3">
            <a:extLst>
              <a:ext uri="{FF2B5EF4-FFF2-40B4-BE49-F238E27FC236}">
                <a16:creationId xmlns:a16="http://schemas.microsoft.com/office/drawing/2014/main" id="{30C6EDCC-326A-47EE-A84B-C6541FC45B7C}"/>
              </a:ext>
            </a:extLst>
          </p:cNvPr>
          <p:cNvSpPr txBox="1">
            <a:spLocks/>
          </p:cNvSpPr>
          <p:nvPr/>
        </p:nvSpPr>
        <p:spPr>
          <a:xfrm>
            <a:off x="5393871" y="1191986"/>
            <a:ext cx="5932713" cy="4495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ZA" sz="1600" b="1" dirty="0">
                <a:latin typeface="Franklin Gothic Book" panose="020B0503020102020204" pitchFamily="34" charset="0"/>
              </a:rPr>
              <a:t>Partners and collaborators</a:t>
            </a:r>
          </a:p>
          <a:p>
            <a:pPr>
              <a:lnSpc>
                <a:spcPct val="100000"/>
              </a:lnSpc>
              <a:spcBef>
                <a:spcPts val="0"/>
              </a:spcBef>
            </a:pPr>
            <a:r>
              <a:rPr lang="en-ZA" sz="1600" dirty="0">
                <a:latin typeface="Franklin Gothic Book" panose="020B0503020102020204" pitchFamily="34" charset="0"/>
              </a:rPr>
              <a:t>Wafaa El-Sadr, Columbia University/HPTN</a:t>
            </a:r>
          </a:p>
          <a:p>
            <a:pPr>
              <a:lnSpc>
                <a:spcPct val="100000"/>
              </a:lnSpc>
              <a:spcBef>
                <a:spcPts val="0"/>
              </a:spcBef>
            </a:pPr>
            <a:r>
              <a:rPr lang="en-ZA" sz="1600" dirty="0">
                <a:latin typeface="Franklin Gothic Book" panose="020B0503020102020204" pitchFamily="34" charset="0"/>
              </a:rPr>
              <a:t>Charlotte Watts, DFID</a:t>
            </a:r>
          </a:p>
          <a:p>
            <a:pPr>
              <a:lnSpc>
                <a:spcPct val="100000"/>
              </a:lnSpc>
              <a:spcBef>
                <a:spcPts val="0"/>
              </a:spcBef>
            </a:pPr>
            <a:r>
              <a:rPr lang="en-ZA" sz="1600" dirty="0" err="1">
                <a:latin typeface="Franklin Gothic Book" panose="020B0503020102020204" pitchFamily="34" charset="0"/>
              </a:rPr>
              <a:t>Keitumetse</a:t>
            </a:r>
            <a:r>
              <a:rPr lang="en-ZA" sz="1600" dirty="0">
                <a:latin typeface="Franklin Gothic Book" panose="020B0503020102020204" pitchFamily="34" charset="0"/>
              </a:rPr>
              <a:t> Lebelo, MSF </a:t>
            </a:r>
          </a:p>
          <a:p>
            <a:pPr>
              <a:lnSpc>
                <a:spcPct val="100000"/>
              </a:lnSpc>
              <a:spcBef>
                <a:spcPts val="0"/>
              </a:spcBef>
            </a:pPr>
            <a:r>
              <a:rPr lang="en-ZA" sz="1600" dirty="0">
                <a:latin typeface="Franklin Gothic Book" panose="020B0503020102020204" pitchFamily="34" charset="0"/>
              </a:rPr>
              <a:t>Yogan Pillay, Department of Health, SA</a:t>
            </a:r>
          </a:p>
          <a:p>
            <a:pPr>
              <a:lnSpc>
                <a:spcPct val="100000"/>
              </a:lnSpc>
              <a:spcBef>
                <a:spcPts val="0"/>
              </a:spcBef>
            </a:pPr>
            <a:r>
              <a:rPr lang="en-ZA" sz="1600" dirty="0">
                <a:latin typeface="Franklin Gothic Book" panose="020B0503020102020204" pitchFamily="34" charset="0"/>
              </a:rPr>
              <a:t>Romy Overmeyer, Department of Health, SA</a:t>
            </a:r>
          </a:p>
          <a:p>
            <a:pPr>
              <a:lnSpc>
                <a:spcPct val="100000"/>
              </a:lnSpc>
              <a:spcBef>
                <a:spcPts val="0"/>
              </a:spcBef>
            </a:pPr>
            <a:r>
              <a:rPr lang="en-ZA" sz="1600" dirty="0" err="1">
                <a:latin typeface="Franklin Gothic Book" panose="020B0503020102020204" pitchFamily="34" charset="0"/>
              </a:rPr>
              <a:t>Izukanji</a:t>
            </a:r>
            <a:r>
              <a:rPr lang="en-ZA" sz="1600" dirty="0">
                <a:latin typeface="Franklin Gothic Book" panose="020B0503020102020204" pitchFamily="34" charset="0"/>
              </a:rPr>
              <a:t> Sikazwe , Lusaka, Zambia</a:t>
            </a:r>
          </a:p>
          <a:p>
            <a:pPr>
              <a:lnSpc>
                <a:spcPct val="100000"/>
              </a:lnSpc>
              <a:spcBef>
                <a:spcPts val="0"/>
              </a:spcBef>
            </a:pPr>
            <a:r>
              <a:rPr lang="en-ZA" sz="1600" dirty="0">
                <a:latin typeface="Franklin Gothic Book" panose="020B0503020102020204" pitchFamily="34" charset="0"/>
              </a:rPr>
              <a:t>Ernest Darko, BroadReach, SA</a:t>
            </a:r>
          </a:p>
          <a:p>
            <a:pPr marL="285750" indent="-285750">
              <a:lnSpc>
                <a:spcPct val="100000"/>
              </a:lnSpc>
              <a:spcBef>
                <a:spcPts val="0"/>
              </a:spcBef>
            </a:pPr>
            <a:r>
              <a:rPr lang="en-ZA" sz="1600" dirty="0">
                <a:latin typeface="Franklin Gothic Book" panose="020B0503020102020204" pitchFamily="34" charset="0"/>
              </a:rPr>
              <a:t>Dino </a:t>
            </a:r>
            <a:r>
              <a:rPr lang="en-ZA" sz="1600" dirty="0" err="1">
                <a:latin typeface="Franklin Gothic Book" panose="020B0503020102020204" pitchFamily="34" charset="0"/>
              </a:rPr>
              <a:t>Rech</a:t>
            </a:r>
            <a:r>
              <a:rPr lang="en-ZA" sz="1600" dirty="0">
                <a:latin typeface="Franklin Gothic Book" panose="020B0503020102020204" pitchFamily="34" charset="0"/>
              </a:rPr>
              <a:t>, </a:t>
            </a:r>
            <a:r>
              <a:rPr lang="en-ZA" sz="1600" dirty="0" err="1">
                <a:latin typeface="Franklin Gothic Book" panose="020B0503020102020204" pitchFamily="34" charset="0"/>
              </a:rPr>
              <a:t>Aurum</a:t>
            </a:r>
            <a:r>
              <a:rPr lang="en-ZA" sz="1600" dirty="0">
                <a:latin typeface="Franklin Gothic Book" panose="020B0503020102020204" pitchFamily="34" charset="0"/>
              </a:rPr>
              <a:t> Research Institute, SA</a:t>
            </a:r>
          </a:p>
          <a:p>
            <a:pPr marL="285750" indent="-285750">
              <a:lnSpc>
                <a:spcPct val="100000"/>
              </a:lnSpc>
              <a:spcBef>
                <a:spcPts val="0"/>
              </a:spcBef>
            </a:pPr>
            <a:r>
              <a:rPr lang="en-ZA" sz="1600" dirty="0">
                <a:latin typeface="Franklin Gothic Book" panose="020B0503020102020204" pitchFamily="34" charset="0"/>
              </a:rPr>
              <a:t>James </a:t>
            </a:r>
            <a:r>
              <a:rPr lang="en-ZA" sz="1600" dirty="0" err="1">
                <a:latin typeface="Franklin Gothic Book" panose="020B0503020102020204" pitchFamily="34" charset="0"/>
              </a:rPr>
              <a:t>MacIntyre</a:t>
            </a:r>
            <a:r>
              <a:rPr lang="en-ZA" sz="1600" dirty="0">
                <a:latin typeface="Franklin Gothic Book" panose="020B0503020102020204" pitchFamily="34" charset="0"/>
              </a:rPr>
              <a:t> – </a:t>
            </a:r>
            <a:r>
              <a:rPr lang="en-ZA" sz="1600" dirty="0" err="1">
                <a:latin typeface="Franklin Gothic Book" panose="020B0503020102020204" pitchFamily="34" charset="0"/>
              </a:rPr>
              <a:t>Anova</a:t>
            </a:r>
            <a:r>
              <a:rPr lang="en-ZA" sz="1600" dirty="0">
                <a:latin typeface="Franklin Gothic Book" panose="020B0503020102020204" pitchFamily="34" charset="0"/>
              </a:rPr>
              <a:t> Health, SA</a:t>
            </a:r>
          </a:p>
          <a:p>
            <a:pPr marL="285750" indent="-285750">
              <a:lnSpc>
                <a:spcPct val="100000"/>
              </a:lnSpc>
              <a:spcBef>
                <a:spcPts val="0"/>
              </a:spcBef>
            </a:pPr>
            <a:r>
              <a:rPr lang="en-ZA" sz="1600" dirty="0">
                <a:latin typeface="Franklin Gothic Book" panose="020B0503020102020204" pitchFamily="34" charset="0"/>
              </a:rPr>
              <a:t>Ian Sanne, Right to Care, SA</a:t>
            </a:r>
          </a:p>
          <a:p>
            <a:pPr marL="285750" indent="-285750">
              <a:lnSpc>
                <a:spcPct val="100000"/>
              </a:lnSpc>
              <a:spcBef>
                <a:spcPts val="0"/>
              </a:spcBef>
            </a:pPr>
            <a:r>
              <a:rPr lang="en-ZA" sz="1600" dirty="0">
                <a:latin typeface="Franklin Gothic Book" panose="020B0503020102020204" pitchFamily="34" charset="0"/>
              </a:rPr>
              <a:t>Anele </a:t>
            </a:r>
            <a:r>
              <a:rPr lang="en-ZA" sz="1600" dirty="0" err="1">
                <a:latin typeface="Franklin Gothic Book" panose="020B0503020102020204" pitchFamily="34" charset="0"/>
              </a:rPr>
              <a:t>Yawa</a:t>
            </a:r>
            <a:r>
              <a:rPr lang="en-ZA" sz="1600" dirty="0">
                <a:latin typeface="Franklin Gothic Book" panose="020B0503020102020204" pitchFamily="34" charset="0"/>
              </a:rPr>
              <a:t>, TAC</a:t>
            </a:r>
          </a:p>
          <a:p>
            <a:pPr marL="285750" indent="-285750">
              <a:lnSpc>
                <a:spcPct val="100000"/>
              </a:lnSpc>
              <a:spcBef>
                <a:spcPts val="0"/>
              </a:spcBef>
            </a:pPr>
            <a:r>
              <a:rPr lang="en-ZA" sz="1600" dirty="0">
                <a:latin typeface="Franklin Gothic Book" panose="020B0503020102020204" pitchFamily="34" charset="0"/>
              </a:rPr>
              <a:t>Cobus Olivier, CDC</a:t>
            </a:r>
          </a:p>
          <a:p>
            <a:pPr marL="285750" indent="-285750">
              <a:lnSpc>
                <a:spcPct val="100000"/>
              </a:lnSpc>
              <a:spcBef>
                <a:spcPts val="0"/>
              </a:spcBef>
            </a:pPr>
            <a:r>
              <a:rPr lang="en-ZA" sz="1600" dirty="0" err="1">
                <a:latin typeface="Franklin Gothic Book" panose="020B0503020102020204" pitchFamily="34" charset="0"/>
              </a:rPr>
              <a:t>Alet</a:t>
            </a:r>
            <a:r>
              <a:rPr lang="en-ZA" sz="1600" dirty="0">
                <a:latin typeface="Franklin Gothic Book" panose="020B0503020102020204" pitchFamily="34" charset="0"/>
              </a:rPr>
              <a:t> Bosman –FPD/</a:t>
            </a:r>
            <a:r>
              <a:rPr lang="en-ZA" sz="1600" dirty="0" err="1">
                <a:latin typeface="Franklin Gothic Book" panose="020B0503020102020204" pitchFamily="34" charset="0"/>
              </a:rPr>
              <a:t>Dira</a:t>
            </a:r>
            <a:r>
              <a:rPr lang="en-ZA" sz="1600" dirty="0">
                <a:latin typeface="Franklin Gothic Book" panose="020B0503020102020204" pitchFamily="34" charset="0"/>
              </a:rPr>
              <a:t> </a:t>
            </a:r>
            <a:r>
              <a:rPr lang="en-ZA" sz="1600" dirty="0" err="1">
                <a:latin typeface="Franklin Gothic Book" panose="020B0503020102020204" pitchFamily="34" charset="0"/>
              </a:rPr>
              <a:t>Sengwe</a:t>
            </a:r>
            <a:r>
              <a:rPr lang="en-ZA" sz="1600" dirty="0">
                <a:latin typeface="Franklin Gothic Book" panose="020B0503020102020204" pitchFamily="34" charset="0"/>
              </a:rPr>
              <a:t> Secretariat – SAAIDS</a:t>
            </a:r>
          </a:p>
          <a:p>
            <a:pPr marL="285750" indent="-285750">
              <a:lnSpc>
                <a:spcPct val="100000"/>
              </a:lnSpc>
              <a:spcBef>
                <a:spcPts val="0"/>
              </a:spcBef>
            </a:pPr>
            <a:r>
              <a:rPr lang="en-ZA" sz="1600" dirty="0">
                <a:latin typeface="Franklin Gothic Book" panose="020B0503020102020204" pitchFamily="34" charset="0"/>
              </a:rPr>
              <a:t>Kim Marsh – UNAIDS</a:t>
            </a:r>
          </a:p>
          <a:p>
            <a:pPr>
              <a:lnSpc>
                <a:spcPct val="100000"/>
              </a:lnSpc>
              <a:spcBef>
                <a:spcPts val="0"/>
              </a:spcBef>
            </a:pPr>
            <a:endParaRPr lang="en-ZA" sz="1600" dirty="0">
              <a:latin typeface="Franklin Gothic Book" panose="020B0503020102020204" pitchFamily="34" charset="0"/>
            </a:endParaRPr>
          </a:p>
        </p:txBody>
      </p:sp>
      <p:sp>
        <p:nvSpPr>
          <p:cNvPr id="13" name="TextBox 12">
            <a:extLst>
              <a:ext uri="{FF2B5EF4-FFF2-40B4-BE49-F238E27FC236}">
                <a16:creationId xmlns:a16="http://schemas.microsoft.com/office/drawing/2014/main" id="{7D176471-4C19-42CD-9B6C-5DD44528F68B}"/>
              </a:ext>
            </a:extLst>
          </p:cNvPr>
          <p:cNvSpPr txBox="1"/>
          <p:nvPr/>
        </p:nvSpPr>
        <p:spPr>
          <a:xfrm>
            <a:off x="210301" y="4856671"/>
            <a:ext cx="3860780" cy="830997"/>
          </a:xfrm>
          <a:prstGeom prst="rect">
            <a:avLst/>
          </a:prstGeom>
          <a:solidFill>
            <a:srgbClr val="1B939B"/>
          </a:solidFill>
        </p:spPr>
        <p:txBody>
          <a:bodyPr wrap="square" rtlCol="0">
            <a:spAutoFit/>
          </a:bodyPr>
          <a:lstStyle/>
          <a:p>
            <a:r>
              <a:rPr lang="en-ZA" sz="1600" b="1" dirty="0">
                <a:solidFill>
                  <a:schemeClr val="bg1"/>
                </a:solidFill>
                <a:latin typeface="Franklin Gothic Book" panose="020B0503020102020204" pitchFamily="34" charset="0"/>
              </a:rPr>
              <a:t>Dr Gloria Maimela</a:t>
            </a:r>
          </a:p>
          <a:p>
            <a:r>
              <a:rPr lang="en-ZA" sz="1600" b="1" dirty="0">
                <a:solidFill>
                  <a:schemeClr val="bg1"/>
                </a:solidFill>
                <a:latin typeface="Franklin Gothic Book" panose="020B0503020102020204" pitchFamily="34" charset="0"/>
              </a:rPr>
              <a:t>+27 (0) 72 528 0727 | gmaimela@wrhi.ac.za</a:t>
            </a:r>
          </a:p>
        </p:txBody>
      </p:sp>
      <p:pic>
        <p:nvPicPr>
          <p:cNvPr id="4" name="Picture 3" descr="A picture containing text&#10;&#10;Description automatically generated">
            <a:extLst>
              <a:ext uri="{FF2B5EF4-FFF2-40B4-BE49-F238E27FC236}">
                <a16:creationId xmlns:a16="http://schemas.microsoft.com/office/drawing/2014/main" id="{FF9CDC82-5F6B-44D0-9F31-6C6B1E833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996" y="5955500"/>
            <a:ext cx="744170" cy="798169"/>
          </a:xfrm>
          <a:prstGeom prst="rect">
            <a:avLst/>
          </a:prstGeom>
        </p:spPr>
      </p:pic>
      <p:pic>
        <p:nvPicPr>
          <p:cNvPr id="16" name="Picture 15" descr="A close up of a logo&#10;&#10;Description automatically generated">
            <a:extLst>
              <a:ext uri="{FF2B5EF4-FFF2-40B4-BE49-F238E27FC236}">
                <a16:creationId xmlns:a16="http://schemas.microsoft.com/office/drawing/2014/main" id="{5139E7C9-A186-472F-AC7C-EBE86CB39B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348" y="6038913"/>
            <a:ext cx="970789" cy="714757"/>
          </a:xfrm>
          <a:prstGeom prst="rect">
            <a:avLst/>
          </a:prstGeom>
        </p:spPr>
      </p:pic>
      <p:pic>
        <p:nvPicPr>
          <p:cNvPr id="18" name="Picture 17" descr="A close up of a sign&#10;&#10;Description automatically generated">
            <a:extLst>
              <a:ext uri="{FF2B5EF4-FFF2-40B4-BE49-F238E27FC236}">
                <a16:creationId xmlns:a16="http://schemas.microsoft.com/office/drawing/2014/main" id="{C503C627-C2F7-44DA-A131-B5BE3E2B7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0202" y="6123384"/>
            <a:ext cx="1823652" cy="545814"/>
          </a:xfrm>
          <a:prstGeom prst="rect">
            <a:avLst/>
          </a:prstGeom>
        </p:spPr>
      </p:pic>
      <p:sp>
        <p:nvSpPr>
          <p:cNvPr id="2" name="Title 1">
            <a:extLst>
              <a:ext uri="{FF2B5EF4-FFF2-40B4-BE49-F238E27FC236}">
                <a16:creationId xmlns:a16="http://schemas.microsoft.com/office/drawing/2014/main" id="{E4A4CA01-26F8-42A5-B807-41CA973CB5C6}"/>
              </a:ext>
            </a:extLst>
          </p:cNvPr>
          <p:cNvSpPr>
            <a:spLocks noGrp="1"/>
          </p:cNvSpPr>
          <p:nvPr>
            <p:ph type="title"/>
          </p:nvPr>
        </p:nvSpPr>
        <p:spPr>
          <a:xfrm>
            <a:off x="1014451" y="324358"/>
            <a:ext cx="10078092" cy="1325563"/>
          </a:xfrm>
        </p:spPr>
        <p:txBody>
          <a:bodyPr/>
          <a:lstStyle/>
          <a:p>
            <a:pPr algn="ctr"/>
            <a:r>
              <a:rPr lang="en-ZA" dirty="0">
                <a:latin typeface="Franklin Gothic Book" panose="020B0503020102020204" pitchFamily="34" charset="0"/>
              </a:rPr>
              <a:t>Acknowledgements</a:t>
            </a:r>
          </a:p>
        </p:txBody>
      </p:sp>
    </p:spTree>
    <p:extLst>
      <p:ext uri="{BB962C8B-B14F-4D97-AF65-F5344CB8AC3E}">
        <p14:creationId xmlns:p14="http://schemas.microsoft.com/office/powerpoint/2010/main" val="2820025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A924CB85-7BAA-4316-B2EB-6938A1D59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94" y="6177769"/>
            <a:ext cx="1450821" cy="437049"/>
          </a:xfrm>
          <a:prstGeom prst="rect">
            <a:avLst/>
          </a:prstGeom>
        </p:spPr>
      </p:pic>
      <p:pic>
        <p:nvPicPr>
          <p:cNvPr id="6" name="Picture 5" descr="A close up of a flower&#10;&#10;Description automatically generated">
            <a:extLst>
              <a:ext uri="{FF2B5EF4-FFF2-40B4-BE49-F238E27FC236}">
                <a16:creationId xmlns:a16="http://schemas.microsoft.com/office/drawing/2014/main" id="{C2EE1ECB-010A-4FD2-94AC-3D2C196BF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7707" y="6094239"/>
            <a:ext cx="1234669" cy="604106"/>
          </a:xfrm>
          <a:prstGeom prst="rect">
            <a:avLst/>
          </a:prstGeom>
        </p:spPr>
      </p:pic>
      <p:pic>
        <p:nvPicPr>
          <p:cNvPr id="4" name="Picture 3">
            <a:extLst>
              <a:ext uri="{FF2B5EF4-FFF2-40B4-BE49-F238E27FC236}">
                <a16:creationId xmlns:a16="http://schemas.microsoft.com/office/drawing/2014/main" id="{0F678050-0337-422B-AD0B-4740455BD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563062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F79A-6981-49D4-9637-9B98A99369C4}"/>
              </a:ext>
            </a:extLst>
          </p:cNvPr>
          <p:cNvSpPr>
            <a:spLocks noGrp="1"/>
          </p:cNvSpPr>
          <p:nvPr>
            <p:ph type="title"/>
          </p:nvPr>
        </p:nvSpPr>
        <p:spPr/>
        <p:txBody>
          <a:bodyPr/>
          <a:lstStyle/>
          <a:p>
            <a:r>
              <a:rPr lang="en-ZA" dirty="0"/>
              <a:t>Remarkable progress in scaling up ART</a:t>
            </a:r>
          </a:p>
        </p:txBody>
      </p:sp>
      <p:pic>
        <p:nvPicPr>
          <p:cNvPr id="4" name="Content Placeholder 3">
            <a:extLst>
              <a:ext uri="{FF2B5EF4-FFF2-40B4-BE49-F238E27FC236}">
                <a16:creationId xmlns:a16="http://schemas.microsoft.com/office/drawing/2014/main" id="{D4D88935-169B-48EA-88CD-BDD84814734F}"/>
              </a:ext>
            </a:extLst>
          </p:cNvPr>
          <p:cNvPicPr>
            <a:picLocks noGrp="1" noChangeAspect="1"/>
          </p:cNvPicPr>
          <p:nvPr>
            <p:ph idx="1"/>
          </p:nvPr>
        </p:nvPicPr>
        <p:blipFill>
          <a:blip r:embed="rId2"/>
          <a:stretch>
            <a:fillRect/>
          </a:stretch>
        </p:blipFill>
        <p:spPr>
          <a:xfrm>
            <a:off x="2241958" y="1825625"/>
            <a:ext cx="7708084" cy="4351338"/>
          </a:xfrm>
          <a:prstGeom prst="rect">
            <a:avLst/>
          </a:prstGeom>
        </p:spPr>
      </p:pic>
      <p:sp>
        <p:nvSpPr>
          <p:cNvPr id="3" name="TextBox 2">
            <a:extLst>
              <a:ext uri="{FF2B5EF4-FFF2-40B4-BE49-F238E27FC236}">
                <a16:creationId xmlns:a16="http://schemas.microsoft.com/office/drawing/2014/main" id="{76C4F6D0-DD07-4610-B379-B6266B9F0159}"/>
              </a:ext>
            </a:extLst>
          </p:cNvPr>
          <p:cNvSpPr txBox="1"/>
          <p:nvPr/>
        </p:nvSpPr>
        <p:spPr>
          <a:xfrm>
            <a:off x="8982055" y="6484883"/>
            <a:ext cx="3164649" cy="338554"/>
          </a:xfrm>
          <a:prstGeom prst="rect">
            <a:avLst/>
          </a:prstGeom>
          <a:noFill/>
        </p:spPr>
        <p:txBody>
          <a:bodyPr wrap="square" rtlCol="0">
            <a:spAutoFit/>
          </a:bodyPr>
          <a:lstStyle/>
          <a:p>
            <a:r>
              <a:rPr lang="en-ZA" sz="1600" dirty="0"/>
              <a:t>Source: UNAIDS 2018</a:t>
            </a:r>
          </a:p>
        </p:txBody>
      </p:sp>
    </p:spTree>
    <p:extLst>
      <p:ext uri="{BB962C8B-B14F-4D97-AF65-F5344CB8AC3E}">
        <p14:creationId xmlns:p14="http://schemas.microsoft.com/office/powerpoint/2010/main" val="2286683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3678F-301D-4620-99EF-B629F034D04E}"/>
              </a:ext>
            </a:extLst>
          </p:cNvPr>
          <p:cNvSpPr>
            <a:spLocks noGrp="1"/>
          </p:cNvSpPr>
          <p:nvPr>
            <p:ph type="title"/>
          </p:nvPr>
        </p:nvSpPr>
        <p:spPr/>
        <p:txBody>
          <a:bodyPr/>
          <a:lstStyle/>
          <a:p>
            <a:r>
              <a:rPr lang="en-ZA" dirty="0"/>
              <a:t>Dramatic declines in death</a:t>
            </a:r>
          </a:p>
        </p:txBody>
      </p:sp>
      <p:pic>
        <p:nvPicPr>
          <p:cNvPr id="4" name="Content Placeholder 3">
            <a:extLst>
              <a:ext uri="{FF2B5EF4-FFF2-40B4-BE49-F238E27FC236}">
                <a16:creationId xmlns:a16="http://schemas.microsoft.com/office/drawing/2014/main" id="{1DC550CD-E3CC-4003-8F7E-51D803B8245A}"/>
              </a:ext>
            </a:extLst>
          </p:cNvPr>
          <p:cNvPicPr>
            <a:picLocks noGrp="1" noChangeAspect="1"/>
          </p:cNvPicPr>
          <p:nvPr>
            <p:ph idx="1"/>
          </p:nvPr>
        </p:nvPicPr>
        <p:blipFill>
          <a:blip r:embed="rId2"/>
          <a:stretch>
            <a:fillRect/>
          </a:stretch>
        </p:blipFill>
        <p:spPr>
          <a:xfrm>
            <a:off x="2059645" y="1730556"/>
            <a:ext cx="7459912" cy="4669563"/>
          </a:xfrm>
          <a:prstGeom prst="rect">
            <a:avLst/>
          </a:prstGeom>
        </p:spPr>
      </p:pic>
    </p:spTree>
    <p:extLst>
      <p:ext uri="{BB962C8B-B14F-4D97-AF65-F5344CB8AC3E}">
        <p14:creationId xmlns:p14="http://schemas.microsoft.com/office/powerpoint/2010/main" val="981249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9CBE-72D8-463E-A514-5BE8BABEB148}"/>
              </a:ext>
            </a:extLst>
          </p:cNvPr>
          <p:cNvSpPr>
            <a:spLocks noGrp="1"/>
          </p:cNvSpPr>
          <p:nvPr>
            <p:ph type="title"/>
          </p:nvPr>
        </p:nvSpPr>
        <p:spPr/>
        <p:txBody>
          <a:bodyPr/>
          <a:lstStyle/>
          <a:p>
            <a:r>
              <a:rPr lang="en-ZA" dirty="0"/>
              <a:t>Life expectancy regained</a:t>
            </a:r>
          </a:p>
        </p:txBody>
      </p:sp>
      <p:pic>
        <p:nvPicPr>
          <p:cNvPr id="4" name="Content Placeholder 3">
            <a:extLst>
              <a:ext uri="{FF2B5EF4-FFF2-40B4-BE49-F238E27FC236}">
                <a16:creationId xmlns:a16="http://schemas.microsoft.com/office/drawing/2014/main" id="{FF064361-1109-4DC9-BC29-B5EEAE1ACA10}"/>
              </a:ext>
            </a:extLst>
          </p:cNvPr>
          <p:cNvPicPr>
            <a:picLocks noGrp="1" noChangeAspect="1"/>
          </p:cNvPicPr>
          <p:nvPr>
            <p:ph idx="1"/>
          </p:nvPr>
        </p:nvPicPr>
        <p:blipFill>
          <a:blip r:embed="rId2"/>
          <a:stretch>
            <a:fillRect/>
          </a:stretch>
        </p:blipFill>
        <p:spPr>
          <a:xfrm>
            <a:off x="1300843" y="1265386"/>
            <a:ext cx="9220200" cy="5132655"/>
          </a:xfrm>
          <a:prstGeom prst="rect">
            <a:avLst/>
          </a:prstGeom>
        </p:spPr>
      </p:pic>
      <p:sp>
        <p:nvSpPr>
          <p:cNvPr id="3" name="TextBox 2">
            <a:extLst>
              <a:ext uri="{FF2B5EF4-FFF2-40B4-BE49-F238E27FC236}">
                <a16:creationId xmlns:a16="http://schemas.microsoft.com/office/drawing/2014/main" id="{770F18C1-B8E0-4CAC-A911-79D3FA6ACBB9}"/>
              </a:ext>
            </a:extLst>
          </p:cNvPr>
          <p:cNvSpPr txBox="1"/>
          <p:nvPr/>
        </p:nvSpPr>
        <p:spPr>
          <a:xfrm>
            <a:off x="10329484" y="6495393"/>
            <a:ext cx="1713932" cy="338554"/>
          </a:xfrm>
          <a:prstGeom prst="rect">
            <a:avLst/>
          </a:prstGeom>
          <a:noFill/>
        </p:spPr>
        <p:txBody>
          <a:bodyPr wrap="none" rtlCol="0">
            <a:spAutoFit/>
          </a:bodyPr>
          <a:lstStyle/>
          <a:p>
            <a:r>
              <a:rPr lang="en-ZA" sz="1600" dirty="0"/>
              <a:t>World Bank 2014</a:t>
            </a:r>
          </a:p>
        </p:txBody>
      </p:sp>
    </p:spTree>
    <p:extLst>
      <p:ext uri="{BB962C8B-B14F-4D97-AF65-F5344CB8AC3E}">
        <p14:creationId xmlns:p14="http://schemas.microsoft.com/office/powerpoint/2010/main" val="2354403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BD93-0129-4975-9F35-E6D014F947A5}"/>
              </a:ext>
            </a:extLst>
          </p:cNvPr>
          <p:cNvSpPr>
            <a:spLocks noGrp="1"/>
          </p:cNvSpPr>
          <p:nvPr>
            <p:ph type="title"/>
          </p:nvPr>
        </p:nvSpPr>
        <p:spPr/>
        <p:txBody>
          <a:bodyPr/>
          <a:lstStyle/>
          <a:p>
            <a:r>
              <a:rPr lang="en-ZA" dirty="0"/>
              <a:t>Global progress on 90-90-90, 2017</a:t>
            </a:r>
          </a:p>
        </p:txBody>
      </p:sp>
      <p:pic>
        <p:nvPicPr>
          <p:cNvPr id="122" name="Picture 121">
            <a:extLst>
              <a:ext uri="{FF2B5EF4-FFF2-40B4-BE49-F238E27FC236}">
                <a16:creationId xmlns:a16="http://schemas.microsoft.com/office/drawing/2014/main" id="{6547B644-FEAF-40BC-8CFF-1FC3C7EF09EF}"/>
              </a:ext>
            </a:extLst>
          </p:cNvPr>
          <p:cNvPicPr>
            <a:picLocks noChangeAspect="1"/>
          </p:cNvPicPr>
          <p:nvPr/>
        </p:nvPicPr>
        <p:blipFill rotWithShape="1">
          <a:blip r:embed="rId3"/>
          <a:srcRect l="36498" t="18651" b="47444"/>
          <a:stretch/>
        </p:blipFill>
        <p:spPr>
          <a:xfrm>
            <a:off x="599090" y="3246932"/>
            <a:ext cx="10669869" cy="3407228"/>
          </a:xfrm>
          <a:prstGeom prst="rect">
            <a:avLst/>
          </a:prstGeom>
        </p:spPr>
      </p:pic>
      <p:sp>
        <p:nvSpPr>
          <p:cNvPr id="5" name="TextBox 4">
            <a:extLst>
              <a:ext uri="{FF2B5EF4-FFF2-40B4-BE49-F238E27FC236}">
                <a16:creationId xmlns:a16="http://schemas.microsoft.com/office/drawing/2014/main" id="{977A8FE6-0AB3-499E-906D-DDD2B2AD6B54}"/>
              </a:ext>
            </a:extLst>
          </p:cNvPr>
          <p:cNvSpPr txBox="1"/>
          <p:nvPr/>
        </p:nvSpPr>
        <p:spPr>
          <a:xfrm>
            <a:off x="9132977" y="6484883"/>
            <a:ext cx="2880347" cy="338554"/>
          </a:xfrm>
          <a:prstGeom prst="rect">
            <a:avLst/>
          </a:prstGeom>
          <a:noFill/>
        </p:spPr>
        <p:txBody>
          <a:bodyPr wrap="square" rtlCol="0">
            <a:spAutoFit/>
          </a:bodyPr>
          <a:lstStyle/>
          <a:p>
            <a:r>
              <a:rPr lang="en-ZA" sz="1600" dirty="0"/>
              <a:t>Source: UNAIDS 2018</a:t>
            </a:r>
          </a:p>
        </p:txBody>
      </p:sp>
      <p:sp>
        <p:nvSpPr>
          <p:cNvPr id="4" name="TextBox 3">
            <a:extLst>
              <a:ext uri="{FF2B5EF4-FFF2-40B4-BE49-F238E27FC236}">
                <a16:creationId xmlns:a16="http://schemas.microsoft.com/office/drawing/2014/main" id="{1827718F-49B9-43CE-9C2F-C7B727E2C5F1}"/>
              </a:ext>
            </a:extLst>
          </p:cNvPr>
          <p:cNvSpPr txBox="1"/>
          <p:nvPr/>
        </p:nvSpPr>
        <p:spPr>
          <a:xfrm>
            <a:off x="488803" y="1291322"/>
            <a:ext cx="11104107" cy="2015936"/>
          </a:xfrm>
          <a:prstGeom prst="rect">
            <a:avLst/>
          </a:prstGeom>
          <a:noFill/>
        </p:spPr>
        <p:txBody>
          <a:bodyPr wrap="square" rtlCol="0">
            <a:spAutoFit/>
          </a:bodyPr>
          <a:lstStyle/>
          <a:p>
            <a:pPr algn="l"/>
            <a:r>
              <a:rPr lang="en-ZA" b="1" dirty="0"/>
              <a:t>UNAIDS 90-90-90 Cascade:</a:t>
            </a:r>
          </a:p>
          <a:p>
            <a:pPr marL="342900" indent="-342900" algn="l">
              <a:buFont typeface="Arial" panose="020B0604020202020204" pitchFamily="34" charset="0"/>
              <a:buChar char="•"/>
            </a:pPr>
            <a:r>
              <a:rPr lang="en-ZA" sz="2400" dirty="0"/>
              <a:t>Quantify the HIV response globally and at regional level</a:t>
            </a:r>
          </a:p>
          <a:p>
            <a:pPr marL="342900" indent="-342900" algn="l">
              <a:buFont typeface="Arial" panose="020B0604020202020204" pitchFamily="34" charset="0"/>
              <a:buChar char="•"/>
            </a:pPr>
            <a:r>
              <a:rPr lang="en-ZA" sz="2400" dirty="0"/>
              <a:t>Focus on who we are missing in the cascade</a:t>
            </a:r>
          </a:p>
          <a:p>
            <a:pPr marL="342900" indent="-342900" algn="l">
              <a:buFont typeface="Arial" panose="020B0604020202020204" pitchFamily="34" charset="0"/>
              <a:buChar char="•"/>
            </a:pPr>
            <a:r>
              <a:rPr lang="en-ZA" sz="2400" dirty="0"/>
              <a:t>Recognise that we cannot reach our goal of epidemic control (3</a:t>
            </a:r>
            <a:r>
              <a:rPr lang="en-ZA" sz="2400" baseline="30000" dirty="0"/>
              <a:t>rd</a:t>
            </a:r>
            <a:r>
              <a:rPr lang="en-ZA" sz="2400" dirty="0"/>
              <a:t> 90) without addressing preceding steps (1</a:t>
            </a:r>
            <a:r>
              <a:rPr lang="en-ZA" sz="2400" baseline="30000" dirty="0"/>
              <a:t>st</a:t>
            </a:r>
            <a:r>
              <a:rPr lang="en-ZA" sz="2400" dirty="0"/>
              <a:t> and 2</a:t>
            </a:r>
            <a:r>
              <a:rPr lang="en-ZA" sz="2400" baseline="30000" dirty="0"/>
              <a:t>nd</a:t>
            </a:r>
            <a:r>
              <a:rPr lang="en-ZA" sz="2400" dirty="0"/>
              <a:t> 90)</a:t>
            </a:r>
          </a:p>
        </p:txBody>
      </p:sp>
    </p:spTree>
    <p:extLst>
      <p:ext uri="{BB962C8B-B14F-4D97-AF65-F5344CB8AC3E}">
        <p14:creationId xmlns:p14="http://schemas.microsoft.com/office/powerpoint/2010/main" val="33439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6076-0FA5-476C-B621-07143F497A6C}"/>
              </a:ext>
            </a:extLst>
          </p:cNvPr>
          <p:cNvSpPr>
            <a:spLocks noGrp="1"/>
          </p:cNvSpPr>
          <p:nvPr>
            <p:ph type="title"/>
          </p:nvPr>
        </p:nvSpPr>
        <p:spPr/>
        <p:txBody>
          <a:bodyPr/>
          <a:lstStyle/>
          <a:p>
            <a:r>
              <a:rPr lang="en-ZA" dirty="0"/>
              <a:t>Gaps in achieving 2020 targets</a:t>
            </a:r>
          </a:p>
        </p:txBody>
      </p:sp>
      <p:pic>
        <p:nvPicPr>
          <p:cNvPr id="4" name="Content Placeholder 3">
            <a:extLst>
              <a:ext uri="{FF2B5EF4-FFF2-40B4-BE49-F238E27FC236}">
                <a16:creationId xmlns:a16="http://schemas.microsoft.com/office/drawing/2014/main" id="{8319D04E-9064-4BFE-B970-CD5C927DBEF2}"/>
              </a:ext>
            </a:extLst>
          </p:cNvPr>
          <p:cNvPicPr>
            <a:picLocks noGrp="1" noChangeAspect="1"/>
          </p:cNvPicPr>
          <p:nvPr>
            <p:ph idx="1"/>
          </p:nvPr>
        </p:nvPicPr>
        <p:blipFill rotWithShape="1">
          <a:blip r:embed="rId2"/>
          <a:srcRect l="36877" t="54174" b="3774"/>
          <a:stretch/>
        </p:blipFill>
        <p:spPr>
          <a:xfrm>
            <a:off x="1189363" y="1888672"/>
            <a:ext cx="10452908" cy="4485448"/>
          </a:xfrm>
          <a:prstGeom prst="rect">
            <a:avLst/>
          </a:prstGeom>
        </p:spPr>
      </p:pic>
      <p:sp>
        <p:nvSpPr>
          <p:cNvPr id="5" name="TextBox 4">
            <a:extLst>
              <a:ext uri="{FF2B5EF4-FFF2-40B4-BE49-F238E27FC236}">
                <a16:creationId xmlns:a16="http://schemas.microsoft.com/office/drawing/2014/main" id="{92B492BD-D7A3-43EF-938C-86A6DCB9FE36}"/>
              </a:ext>
            </a:extLst>
          </p:cNvPr>
          <p:cNvSpPr txBox="1"/>
          <p:nvPr/>
        </p:nvSpPr>
        <p:spPr>
          <a:xfrm>
            <a:off x="9132977" y="6484883"/>
            <a:ext cx="2922389" cy="338554"/>
          </a:xfrm>
          <a:prstGeom prst="rect">
            <a:avLst/>
          </a:prstGeom>
          <a:noFill/>
        </p:spPr>
        <p:txBody>
          <a:bodyPr wrap="square" rtlCol="0">
            <a:spAutoFit/>
          </a:bodyPr>
          <a:lstStyle/>
          <a:p>
            <a:r>
              <a:rPr lang="en-ZA" sz="1600" dirty="0"/>
              <a:t>Source: UNAIDS 2018</a:t>
            </a:r>
          </a:p>
        </p:txBody>
      </p:sp>
    </p:spTree>
    <p:extLst>
      <p:ext uri="{BB962C8B-B14F-4D97-AF65-F5344CB8AC3E}">
        <p14:creationId xmlns:p14="http://schemas.microsoft.com/office/powerpoint/2010/main" val="519216174"/>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4.png"/></Relationships>
</file>

<file path=ppt/theme/theme1.xml><?xml version="1.0" encoding="utf-8"?>
<a:theme xmlns:a="http://schemas.openxmlformats.org/drawingml/2006/main" name="5_Breaker Slide 9">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Breaker Slide 9">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Breaker Slide 9">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Breaker Slide 9">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Breaker Slide 9">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reaker Slide 9">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rial"/>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3">
      <a:majorFont>
        <a:latin typeface="Franklin Gothic Book"/>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Nov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E110C6EC07144BBE14A55427C8F4B3" ma:contentTypeVersion="0" ma:contentTypeDescription="Create a new document." ma:contentTypeScope="" ma:versionID="4c909892fca3e874992539cd0021b99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5A73EE-2FB2-48F6-ACF1-8109C0122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DEE46FB-8601-4EE4-9609-4CE59A8E7DF7}">
  <ds:schemaRefs>
    <ds:schemaRef ds:uri="http://schemas.microsoft.com/sharepoint/v3/contenttype/forms"/>
  </ds:schemaRefs>
</ds:datastoreItem>
</file>

<file path=customXml/itemProps3.xml><?xml version="1.0" encoding="utf-8"?>
<ds:datastoreItem xmlns:ds="http://schemas.openxmlformats.org/officeDocument/2006/customXml" ds:itemID="{C34C2DB3-9EA8-4543-B8CE-7658651AC105}">
  <ds:schemaRefs>
    <ds:schemaRef ds:uri="http://purl.org/dc/dcmitype/"/>
    <ds:schemaRef ds:uri="http://purl.org/dc/term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Wits RHI PowerPoint 3.potx</Template>
  <TotalTime>13162</TotalTime>
  <Words>1716</Words>
  <Application>Microsoft Office PowerPoint</Application>
  <PresentationFormat>Widescreen</PresentationFormat>
  <Paragraphs>223</Paragraphs>
  <Slides>33</Slides>
  <Notes>14</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33</vt:i4>
      </vt:variant>
    </vt:vector>
  </HeadingPairs>
  <TitlesOfParts>
    <vt:vector size="54" baseType="lpstr">
      <vt:lpstr>Arial</vt:lpstr>
      <vt:lpstr>Arial Nova</vt:lpstr>
      <vt:lpstr>Avenir Roman</vt:lpstr>
      <vt:lpstr>Calibri</vt:lpstr>
      <vt:lpstr>Calibri Light</vt:lpstr>
      <vt:lpstr>Century Gothic</vt:lpstr>
      <vt:lpstr>Franklin Gothic Book</vt:lpstr>
      <vt:lpstr>Helvetica Light</vt:lpstr>
      <vt:lpstr>Raleway</vt:lpstr>
      <vt:lpstr>Times New Roman</vt:lpstr>
      <vt:lpstr>Wingdings</vt:lpstr>
      <vt:lpstr>5_Breaker Slide 9</vt:lpstr>
      <vt:lpstr>7_Breaker Slide 9</vt:lpstr>
      <vt:lpstr>8_Breaker Slide 9</vt:lpstr>
      <vt:lpstr>9_Breaker Slide 9</vt:lpstr>
      <vt:lpstr>10_Breaker Slide 9</vt:lpstr>
      <vt:lpstr>6_Breaker Slide 9</vt:lpstr>
      <vt:lpstr>1_Custom Design</vt:lpstr>
      <vt:lpstr>2_Custom Design</vt:lpstr>
      <vt:lpstr>AIDS 2016_Template</vt:lpstr>
      <vt:lpstr>Custom Design</vt:lpstr>
      <vt:lpstr>Scaling up treatment in resource-constrained settings:  What will it take to achieve the last 90?</vt:lpstr>
      <vt:lpstr>Conflict of interest</vt:lpstr>
      <vt:lpstr>PowerPoint Presentation</vt:lpstr>
      <vt:lpstr>PowerPoint Presentation</vt:lpstr>
      <vt:lpstr>Remarkable progress in scaling up ART</vt:lpstr>
      <vt:lpstr>Dramatic declines in death</vt:lpstr>
      <vt:lpstr>Life expectancy regained</vt:lpstr>
      <vt:lpstr>Global progress on 90-90-90, 2017</vt:lpstr>
      <vt:lpstr>Gaps in achieving 2020 targets</vt:lpstr>
      <vt:lpstr>Progress varies </vt:lpstr>
      <vt:lpstr>Social factors undermine the treatment cascade</vt:lpstr>
      <vt:lpstr>Hard to reach?</vt:lpstr>
      <vt:lpstr>Advances in HIV self-testing increase reach</vt:lpstr>
      <vt:lpstr>Digital engagement: enhancing demand</vt:lpstr>
      <vt:lpstr>ART initiation simplified</vt:lpstr>
      <vt:lpstr>New drugs, new formulations</vt:lpstr>
      <vt:lpstr>Cheaper and safer drugs</vt:lpstr>
      <vt:lpstr>Redesigning our health system response </vt:lpstr>
      <vt:lpstr>A patient journey through the health system</vt:lpstr>
      <vt:lpstr>A patient journey through the health systems  Newly diagnosed Adult Male with Uncomplicated HIV with no Co-Morbidities </vt:lpstr>
      <vt:lpstr>Re-designing health system delivery models</vt:lpstr>
      <vt:lpstr>PowerPoint Presentation</vt:lpstr>
      <vt:lpstr>Improved filing reduces waiting times</vt:lpstr>
      <vt:lpstr>Community ART: the experience of Namibia</vt:lpstr>
      <vt:lpstr>Multi-scripting: 6 months non-inferior to two months</vt:lpstr>
      <vt:lpstr>Taking ART re-supply out of the clinic</vt:lpstr>
      <vt:lpstr>Key population-led integrated health services</vt:lpstr>
      <vt:lpstr>Optimising geographical targeting to maximise precision programming</vt:lpstr>
      <vt:lpstr>Community mobilisation</vt:lpstr>
      <vt:lpstr>Combination treatment and prevention: Scale up of ART and VMMC: HIV incidence in Rakai</vt:lpstr>
      <vt:lpstr>Achieving the 3rd 90: what will it take?</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Nkunda Vundamina</dc:creator>
  <cp:lastModifiedBy>Media</cp:lastModifiedBy>
  <cp:revision>856</cp:revision>
  <cp:lastPrinted>2019-05-20T08:15:17Z</cp:lastPrinted>
  <dcterms:modified xsi:type="dcterms:W3CDTF">2019-07-22T00:04:34Z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0x01010066E110C6EC07144BBE14A55427C8F4B3</vt:lpwstr>
  </property>
</Properties>
</file>